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83" r:id="rId4"/>
    <p:sldId id="257" r:id="rId5"/>
    <p:sldId id="258" r:id="rId6"/>
    <p:sldId id="259" r:id="rId7"/>
    <p:sldId id="264" r:id="rId8"/>
    <p:sldId id="276" r:id="rId9"/>
    <p:sldId id="267" r:id="rId10"/>
    <p:sldId id="282" r:id="rId11"/>
    <p:sldId id="284" r:id="rId12"/>
    <p:sldId id="303" r:id="rId13"/>
    <p:sldId id="286" r:id="rId14"/>
    <p:sldId id="287" r:id="rId15"/>
    <p:sldId id="304" r:id="rId16"/>
    <p:sldId id="295" r:id="rId17"/>
    <p:sldId id="298" r:id="rId18"/>
    <p:sldId id="299" r:id="rId19"/>
    <p:sldId id="300" r:id="rId20"/>
    <p:sldId id="288" r:id="rId21"/>
    <p:sldId id="293" r:id="rId22"/>
    <p:sldId id="305" r:id="rId23"/>
    <p:sldId id="306" r:id="rId24"/>
    <p:sldId id="30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3216196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1842302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1282020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2244006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427425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4285033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4273596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371511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1484649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2284990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9DBB82-4622-4CAE-9383-6D541A165839}" type="datetimeFigureOut">
              <a:rPr lang="en-US" smtClean="0"/>
              <a:t>3/11/2023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C5C3B96-39CA-4189-A140-E91BED8907A6}" type="slidenum">
              <a:rPr lang="en-US" smtClean="0"/>
              <a:t>‹#›</a:t>
            </a:fld>
            <a:endParaRPr lang="en-US" dirty="0"/>
          </a:p>
        </p:txBody>
      </p:sp>
    </p:spTree>
    <p:extLst>
      <p:ext uri="{BB962C8B-B14F-4D97-AF65-F5344CB8AC3E}">
        <p14:creationId xmlns:p14="http://schemas.microsoft.com/office/powerpoint/2010/main" val="1096436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9DBB82-4622-4CAE-9383-6D541A165839}" type="datetimeFigureOut">
              <a:rPr lang="en-US" smtClean="0"/>
              <a:t>3/11/2023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C3B96-39CA-4189-A140-E91BED8907A6}" type="slidenum">
              <a:rPr lang="en-US" smtClean="0"/>
              <a:t>‹#›</a:t>
            </a:fld>
            <a:endParaRPr lang="en-US" dirty="0"/>
          </a:p>
        </p:txBody>
      </p:sp>
    </p:spTree>
    <p:extLst>
      <p:ext uri="{BB962C8B-B14F-4D97-AF65-F5344CB8AC3E}">
        <p14:creationId xmlns:p14="http://schemas.microsoft.com/office/powerpoint/2010/main" val="1618196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mn-lt"/>
              </a:rPr>
              <a:t/>
            </a:r>
            <a:br>
              <a:rPr lang="en-US" dirty="0" smtClean="0">
                <a:latin typeface="+mn-lt"/>
              </a:rPr>
            </a:br>
            <a:r>
              <a:rPr lang="en-US" sz="3600" b="1" dirty="0" smtClean="0">
                <a:solidFill>
                  <a:srgbClr val="002060"/>
                </a:solidFill>
                <a:latin typeface="+mn-lt"/>
              </a:rPr>
              <a:t>NCSG Meeting </a:t>
            </a:r>
            <a:br>
              <a:rPr lang="en-US" sz="3600" b="1" dirty="0" smtClean="0">
                <a:solidFill>
                  <a:srgbClr val="002060"/>
                </a:solidFill>
                <a:latin typeface="+mn-lt"/>
              </a:rPr>
            </a:br>
            <a:r>
              <a:rPr lang="en-US" sz="3600" b="1" dirty="0" smtClean="0">
                <a:solidFill>
                  <a:srgbClr val="002060"/>
                </a:solidFill>
                <a:latin typeface="+mn-lt"/>
              </a:rPr>
              <a:t>ICANN 76:  12 March 2023  </a:t>
            </a:r>
            <a:r>
              <a:rPr lang="en-US" sz="3600" b="1" dirty="0" smtClean="0">
                <a:solidFill>
                  <a:srgbClr val="002060"/>
                </a:solidFill>
              </a:rPr>
              <a:t/>
            </a:r>
            <a:br>
              <a:rPr lang="en-US" sz="3600" b="1" dirty="0" smtClean="0">
                <a:solidFill>
                  <a:srgbClr val="002060"/>
                </a:solidFill>
              </a:rPr>
            </a:br>
            <a:r>
              <a:rPr lang="en-US" sz="3600" b="1" dirty="0" smtClean="0">
                <a:solidFill>
                  <a:srgbClr val="002060"/>
                </a:solidFill>
              </a:rPr>
              <a:t/>
            </a:r>
            <a:br>
              <a:rPr lang="en-US" sz="3600" b="1" dirty="0" smtClean="0">
                <a:solidFill>
                  <a:srgbClr val="002060"/>
                </a:solidFill>
              </a:rPr>
            </a:br>
            <a:endParaRPr lang="en-US" sz="3600" i="1" dirty="0"/>
          </a:p>
        </p:txBody>
      </p:sp>
      <p:sp>
        <p:nvSpPr>
          <p:cNvPr id="3" name="Subtitle 2"/>
          <p:cNvSpPr>
            <a:spLocks noGrp="1"/>
          </p:cNvSpPr>
          <p:nvPr>
            <p:ph type="subTitle" idx="1"/>
          </p:nvPr>
        </p:nvSpPr>
        <p:spPr>
          <a:xfrm>
            <a:off x="1524000" y="3006434"/>
            <a:ext cx="9144000" cy="1736667"/>
          </a:xfrm>
        </p:spPr>
        <p:txBody>
          <a:bodyPr>
            <a:noAutofit/>
          </a:bodyPr>
          <a:lstStyle/>
          <a:p>
            <a:pPr marL="457200" indent="-457200" algn="l">
              <a:buAutoNum type="arabicParenR"/>
            </a:pPr>
            <a:r>
              <a:rPr lang="en-US" sz="3200" dirty="0" smtClean="0"/>
              <a:t>What are Closed Generics</a:t>
            </a:r>
            <a:r>
              <a:rPr lang="en-US" sz="3200" dirty="0"/>
              <a:t> </a:t>
            </a:r>
            <a:r>
              <a:rPr lang="en-US" sz="3200" dirty="0" smtClean="0"/>
              <a:t>and How is the Closed Generics Small Group doing? </a:t>
            </a:r>
          </a:p>
          <a:p>
            <a:pPr marL="457200" indent="-457200" algn="l">
              <a:buAutoNum type="arabicParenR"/>
            </a:pPr>
            <a:r>
              <a:rPr lang="en-US" sz="3200" dirty="0" smtClean="0"/>
              <a:t>Question from Board to NCSG (and all other Stakeholder Groups meeting with them).</a:t>
            </a:r>
            <a:endParaRPr lang="en-US" sz="3200" dirty="0"/>
          </a:p>
        </p:txBody>
      </p:sp>
      <p:pic>
        <p:nvPicPr>
          <p:cNvPr id="4" name="Picture 3"/>
          <p:cNvPicPr>
            <a:picLocks noChangeAspect="1"/>
          </p:cNvPicPr>
          <p:nvPr/>
        </p:nvPicPr>
        <p:blipFill>
          <a:blip r:embed="rId2"/>
          <a:stretch>
            <a:fillRect/>
          </a:stretch>
        </p:blipFill>
        <p:spPr>
          <a:xfrm>
            <a:off x="412297" y="269876"/>
            <a:ext cx="6951048" cy="852487"/>
          </a:xfrm>
          <a:prstGeom prst="rect">
            <a:avLst/>
          </a:prstGeom>
        </p:spPr>
      </p:pic>
    </p:spTree>
    <p:extLst>
      <p:ext uri="{BB962C8B-B14F-4D97-AF65-F5344CB8AC3E}">
        <p14:creationId xmlns:p14="http://schemas.microsoft.com/office/powerpoint/2010/main" val="55757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196407"/>
            <a:ext cx="10515600"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sz="4000" b="1" u="sng" dirty="0" smtClean="0">
                <a:latin typeface="+mn-lt"/>
              </a:rPr>
              <a:t>2012-2022:</a:t>
            </a:r>
            <a:r>
              <a:rPr lang="en-US" sz="4000" dirty="0" smtClean="0">
                <a:latin typeface="+mn-lt"/>
              </a:rPr>
              <a:t/>
            </a:r>
            <a:br>
              <a:rPr lang="en-US" sz="4000" dirty="0" smtClean="0">
                <a:latin typeface="+mn-lt"/>
              </a:rPr>
            </a:br>
            <a:r>
              <a:rPr lang="en-US" sz="4000" dirty="0" smtClean="0">
                <a:latin typeface="+mn-lt"/>
              </a:rPr>
              <a:t>1. </a:t>
            </a:r>
            <a:r>
              <a:rPr lang="en-US" sz="3600" dirty="0" smtClean="0">
                <a:latin typeface="+mn-lt"/>
              </a:rPr>
              <a:t>Board </a:t>
            </a:r>
            <a:r>
              <a:rPr lang="en-US" sz="3600" b="1" dirty="0" smtClean="0">
                <a:latin typeface="+mn-lt"/>
              </a:rPr>
              <a:t>banned</a:t>
            </a:r>
            <a:r>
              <a:rPr lang="en-US" sz="3600" dirty="0" smtClean="0">
                <a:latin typeface="+mn-lt"/>
              </a:rPr>
              <a:t> Closed Generic </a:t>
            </a:r>
            <a:r>
              <a:rPr lang="en-US" sz="3600" dirty="0" smtClean="0">
                <a:latin typeface="+mn-lt"/>
              </a:rPr>
              <a:t>applications in 2012 round. (Options for closed generic applicants in 2015: change </a:t>
            </a:r>
            <a:r>
              <a:rPr lang="en-US" sz="3600" dirty="0" smtClean="0">
                <a:latin typeface="+mn-lt"/>
              </a:rPr>
              <a:t>your application to “</a:t>
            </a:r>
            <a:r>
              <a:rPr lang="en-US" sz="3600" dirty="0" smtClean="0">
                <a:latin typeface="+mn-lt"/>
              </a:rPr>
              <a:t>open,” withdraw </a:t>
            </a:r>
            <a:r>
              <a:rPr lang="en-US" sz="3600" dirty="0" smtClean="0">
                <a:latin typeface="+mn-lt"/>
              </a:rPr>
              <a:t>or wait </a:t>
            </a:r>
            <a:r>
              <a:rPr lang="en-US" sz="3600" dirty="0" smtClean="0">
                <a:latin typeface="+mn-lt"/>
              </a:rPr>
              <a:t>for next </a:t>
            </a:r>
            <a:r>
              <a:rPr lang="en-US" sz="3600" dirty="0" smtClean="0">
                <a:latin typeface="+mn-lt"/>
              </a:rPr>
              <a:t>round)</a:t>
            </a:r>
            <a:br>
              <a:rPr lang="en-US" sz="3600" dirty="0" smtClean="0">
                <a:latin typeface="+mn-lt"/>
              </a:rPr>
            </a:br>
            <a:r>
              <a:rPr lang="en-US" sz="3600" dirty="0" smtClean="0">
                <a:latin typeface="+mn-lt"/>
                <a:sym typeface="Wingdings" panose="05000000000000000000" pitchFamily="2" charset="2"/>
              </a:rPr>
              <a:t> Almost everyone changed to </a:t>
            </a:r>
            <a:r>
              <a:rPr lang="en-US" sz="3600" dirty="0" smtClean="0">
                <a:latin typeface="+mn-lt"/>
                <a:sym typeface="Wingdings" panose="05000000000000000000" pitchFamily="2" charset="2"/>
              </a:rPr>
              <a:t>an ope</a:t>
            </a:r>
            <a:r>
              <a:rPr lang="en-US" sz="3600" dirty="0" smtClean="0">
                <a:latin typeface="+mn-lt"/>
                <a:sym typeface="Wingdings" panose="05000000000000000000" pitchFamily="2" charset="2"/>
              </a:rPr>
              <a:t>n gTLD</a:t>
            </a:r>
            <a:r>
              <a:rPr lang="en-US" sz="3600" dirty="0" smtClean="0">
                <a:latin typeface="+mn-lt"/>
                <a:sym typeface="Wingdings" panose="05000000000000000000" pitchFamily="2" charset="2"/>
              </a:rPr>
              <a:t>.</a:t>
            </a:r>
            <a:r>
              <a:rPr lang="en-US" sz="3600" dirty="0" smtClean="0">
                <a:latin typeface="+mn-lt"/>
                <a:sym typeface="Wingdings" panose="05000000000000000000" pitchFamily="2" charset="2"/>
              </a:rPr>
              <a:t/>
            </a:r>
            <a:br>
              <a:rPr lang="en-US" sz="3600" dirty="0" smtClean="0">
                <a:latin typeface="+mn-lt"/>
                <a:sym typeface="Wingdings" panose="05000000000000000000" pitchFamily="2" charset="2"/>
              </a:rPr>
            </a:br>
            <a:r>
              <a:rPr lang="en-US" sz="1300" dirty="0">
                <a:latin typeface="+mn-lt"/>
                <a:sym typeface="Wingdings" panose="05000000000000000000" pitchFamily="2" charset="2"/>
              </a:rPr>
              <a:t/>
            </a:r>
            <a:br>
              <a:rPr lang="en-US" sz="1300" dirty="0">
                <a:latin typeface="+mn-lt"/>
                <a:sym typeface="Wingdings" panose="05000000000000000000" pitchFamily="2" charset="2"/>
              </a:rPr>
            </a:br>
            <a:r>
              <a:rPr lang="en-US" sz="3600" dirty="0" smtClean="0">
                <a:latin typeface="+mn-lt"/>
                <a:sym typeface="Wingdings" panose="05000000000000000000" pitchFamily="2" charset="2"/>
              </a:rPr>
              <a:t>2. Subsequent Procedures PDP Working Group worked </a:t>
            </a:r>
            <a:r>
              <a:rPr lang="en-US" sz="3600" i="1" dirty="0" smtClean="0">
                <a:latin typeface="+mn-lt"/>
                <a:sym typeface="Wingdings" panose="05000000000000000000" pitchFamily="2" charset="2"/>
              </a:rPr>
              <a:t>for </a:t>
            </a:r>
            <a:r>
              <a:rPr lang="en-US" sz="3600" i="1" dirty="0" smtClean="0">
                <a:latin typeface="+mn-lt"/>
                <a:sym typeface="Wingdings" panose="05000000000000000000" pitchFamily="2" charset="2"/>
              </a:rPr>
              <a:t>four years</a:t>
            </a:r>
            <a:r>
              <a:rPr lang="en-US" sz="3600" dirty="0" smtClean="0">
                <a:latin typeface="+mn-lt"/>
                <a:sym typeface="Wingdings" panose="05000000000000000000" pitchFamily="2" charset="2"/>
              </a:rPr>
              <a:t> </a:t>
            </a:r>
            <a:r>
              <a:rPr lang="en-US" sz="3600" dirty="0" smtClean="0">
                <a:latin typeface="+mn-lt"/>
                <a:sym typeface="Wingdings" panose="05000000000000000000" pitchFamily="2" charset="2"/>
              </a:rPr>
              <a:t>on this </a:t>
            </a:r>
            <a:r>
              <a:rPr lang="en-US" sz="3600" dirty="0" smtClean="0">
                <a:latin typeface="+mn-lt"/>
                <a:sym typeface="Wingdings" panose="05000000000000000000" pitchFamily="2" charset="2"/>
              </a:rPr>
              <a:t>issue (2016-2020)</a:t>
            </a:r>
            <a:br>
              <a:rPr lang="en-US" sz="3600" dirty="0" smtClean="0">
                <a:latin typeface="+mn-lt"/>
                <a:sym typeface="Wingdings" panose="05000000000000000000" pitchFamily="2" charset="2"/>
              </a:rPr>
            </a:br>
            <a:r>
              <a:rPr lang="en-US" sz="3600" dirty="0" smtClean="0">
                <a:latin typeface="+mn-lt"/>
                <a:sym typeface="Wingdings" panose="05000000000000000000" pitchFamily="2" charset="2"/>
              </a:rPr>
              <a:t> SubPro Working </a:t>
            </a:r>
            <a:r>
              <a:rPr lang="en-US" sz="3600" dirty="0" err="1" smtClean="0">
                <a:latin typeface="+mn-lt"/>
                <a:sym typeface="Wingdings" panose="05000000000000000000" pitchFamily="2" charset="2"/>
              </a:rPr>
              <a:t>Grup</a:t>
            </a:r>
            <a:r>
              <a:rPr lang="en-US" sz="3600" dirty="0" smtClean="0">
                <a:latin typeface="+mn-lt"/>
                <a:sym typeface="Wingdings" panose="05000000000000000000" pitchFamily="2" charset="2"/>
              </a:rPr>
              <a:t> could </a:t>
            </a:r>
            <a:r>
              <a:rPr lang="en-US" sz="3600" dirty="0" smtClean="0">
                <a:latin typeface="+mn-lt"/>
                <a:sym typeface="Wingdings" panose="05000000000000000000" pitchFamily="2" charset="2"/>
              </a:rPr>
              <a:t>not </a:t>
            </a:r>
            <a:r>
              <a:rPr lang="en-US" sz="3600" dirty="0" smtClean="0">
                <a:latin typeface="+mn-lt"/>
                <a:sym typeface="Wingdings" panose="05000000000000000000" pitchFamily="2" charset="2"/>
              </a:rPr>
              <a:t>arrive at any consensus – widely divergent </a:t>
            </a:r>
            <a:r>
              <a:rPr lang="en-US" sz="3600" dirty="0" smtClean="0">
                <a:latin typeface="+mn-lt"/>
                <a:sym typeface="Wingdings" panose="05000000000000000000" pitchFamily="2" charset="2"/>
              </a:rPr>
              <a:t>views</a:t>
            </a:r>
            <a:br>
              <a:rPr lang="en-US" sz="3600" dirty="0" smtClean="0">
                <a:latin typeface="+mn-lt"/>
                <a:sym typeface="Wingdings" panose="05000000000000000000" pitchFamily="2" charset="2"/>
              </a:rPr>
            </a:br>
            <a:r>
              <a:rPr lang="en-US" sz="1300" dirty="0">
                <a:latin typeface="+mn-lt"/>
                <a:sym typeface="Wingdings" panose="05000000000000000000" pitchFamily="2" charset="2"/>
              </a:rPr>
              <a:t/>
            </a:r>
            <a:br>
              <a:rPr lang="en-US" sz="1300" dirty="0">
                <a:latin typeface="+mn-lt"/>
                <a:sym typeface="Wingdings" panose="05000000000000000000" pitchFamily="2" charset="2"/>
              </a:rPr>
            </a:br>
            <a:r>
              <a:rPr lang="en-US" sz="3600" dirty="0" smtClean="0">
                <a:latin typeface="+mn-lt"/>
                <a:sym typeface="Wingdings" panose="05000000000000000000" pitchFamily="2" charset="2"/>
              </a:rPr>
              <a:t>3. </a:t>
            </a:r>
            <a:r>
              <a:rPr lang="en-US" sz="3600" dirty="0" smtClean="0">
                <a:latin typeface="+mn-lt"/>
                <a:sym typeface="Wingdings" panose="05000000000000000000" pitchFamily="2" charset="2"/>
              </a:rPr>
              <a:t>In 2022, Board </a:t>
            </a:r>
            <a:r>
              <a:rPr lang="en-US" sz="3600" dirty="0" smtClean="0">
                <a:latin typeface="+mn-lt"/>
                <a:sym typeface="Wingdings" panose="05000000000000000000" pitchFamily="2" charset="2"/>
              </a:rPr>
              <a:t>asked GNSO Council and GAC if they would meet in a Small Group (ALAC too</a:t>
            </a:r>
            <a:r>
              <a:rPr lang="en-US" sz="3600" dirty="0" smtClean="0">
                <a:latin typeface="+mn-lt"/>
                <a:sym typeface="Wingdings" panose="05000000000000000000" pitchFamily="2" charset="2"/>
              </a:rPr>
              <a:t>) to find a path forward.</a:t>
            </a:r>
            <a:r>
              <a:rPr lang="en-US" sz="3600" dirty="0" smtClean="0">
                <a:latin typeface="+mn-lt"/>
                <a:sym typeface="Wingdings" panose="05000000000000000000" pitchFamily="2" charset="2"/>
              </a:rPr>
              <a:t/>
            </a:r>
            <a:br>
              <a:rPr lang="en-US" sz="3600" dirty="0" smtClean="0">
                <a:latin typeface="+mn-lt"/>
                <a:sym typeface="Wingdings" panose="05000000000000000000" pitchFamily="2" charset="2"/>
              </a:rPr>
            </a:br>
            <a:r>
              <a:rPr lang="en-US" sz="3600" dirty="0" smtClean="0">
                <a:latin typeface="+mn-lt"/>
                <a:sym typeface="Wingdings" panose="05000000000000000000" pitchFamily="2" charset="2"/>
              </a:rPr>
              <a:t> </a:t>
            </a:r>
            <a:r>
              <a:rPr lang="en-US" sz="3600" dirty="0" smtClean="0">
                <a:latin typeface="+mn-lt"/>
                <a:sym typeface="Wingdings" panose="05000000000000000000" pitchFamily="2" charset="2"/>
              </a:rPr>
              <a:t>GNSO, GAC and ALAC said </a:t>
            </a:r>
            <a:r>
              <a:rPr lang="en-US" sz="3600" dirty="0" smtClean="0">
                <a:latin typeface="+mn-lt"/>
                <a:sym typeface="Wingdings" panose="05000000000000000000" pitchFamily="2" charset="2"/>
              </a:rPr>
              <a:t>yes!</a:t>
            </a:r>
            <a:endParaRPr lang="en-US" sz="3600" dirty="0">
              <a:latin typeface="+mn-lt"/>
            </a:endParaRPr>
          </a:p>
        </p:txBody>
      </p:sp>
    </p:spTree>
    <p:extLst>
      <p:ext uri="{BB962C8B-B14F-4D97-AF65-F5344CB8AC3E}">
        <p14:creationId xmlns:p14="http://schemas.microsoft.com/office/powerpoint/2010/main" val="1434483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196407"/>
            <a:ext cx="10515600"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latin typeface="+mn-lt"/>
              </a:rPr>
              <a:t/>
            </a:r>
            <a:br>
              <a:rPr lang="en-US" dirty="0" smtClean="0">
                <a:latin typeface="+mn-lt"/>
              </a:rPr>
            </a:br>
            <a:r>
              <a:rPr lang="en-US" b="1" u="sng" dirty="0" smtClean="0">
                <a:latin typeface="+mn-lt"/>
              </a:rPr>
              <a:t>Closed Generics Small Group</a:t>
            </a:r>
            <a:br>
              <a:rPr lang="en-US" b="1" u="sng" dirty="0" smtClean="0">
                <a:latin typeface="+mn-lt"/>
              </a:rPr>
            </a:br>
            <a:r>
              <a:rPr lang="en-US" dirty="0">
                <a:latin typeface="+mn-lt"/>
              </a:rPr>
              <a:t>- Meeting by phone since </a:t>
            </a:r>
            <a:r>
              <a:rPr lang="en-US" dirty="0" smtClean="0">
                <a:latin typeface="+mn-lt"/>
              </a:rPr>
              <a:t>Fall 2022.</a:t>
            </a:r>
            <a:r>
              <a:rPr lang="en-US" dirty="0">
                <a:latin typeface="+mn-lt"/>
              </a:rPr>
              <a:t/>
            </a:r>
            <a:br>
              <a:rPr lang="en-US" dirty="0">
                <a:latin typeface="+mn-lt"/>
              </a:rPr>
            </a:br>
            <a:r>
              <a:rPr lang="en-US" dirty="0" smtClean="0">
                <a:latin typeface="+mn-lt"/>
              </a:rPr>
              <a:t>- Met </a:t>
            </a:r>
            <a:r>
              <a:rPr lang="en-US" dirty="0">
                <a:latin typeface="+mn-lt"/>
              </a:rPr>
              <a:t>in person in DC, January </a:t>
            </a:r>
            <a:r>
              <a:rPr lang="en-US" dirty="0" smtClean="0">
                <a:latin typeface="+mn-lt"/>
              </a:rPr>
              <a:t>26-27, 2023</a:t>
            </a:r>
            <a:br>
              <a:rPr lang="en-US" dirty="0" smtClean="0">
                <a:latin typeface="+mn-lt"/>
              </a:rPr>
            </a:br>
            <a:r>
              <a:rPr lang="en-US" dirty="0" smtClean="0">
                <a:latin typeface="+mn-lt"/>
              </a:rPr>
              <a:t>- Trying to find a path forward on this difficult </a:t>
            </a:r>
            <a:r>
              <a:rPr lang="en-US" dirty="0" smtClean="0">
                <a:latin typeface="+mn-lt"/>
              </a:rPr>
              <a:t> </a:t>
            </a:r>
            <a:br>
              <a:rPr lang="en-US" dirty="0" smtClean="0">
                <a:latin typeface="+mn-lt"/>
              </a:rPr>
            </a:br>
            <a:r>
              <a:rPr lang="en-US" dirty="0">
                <a:latin typeface="+mn-lt"/>
              </a:rPr>
              <a:t> </a:t>
            </a:r>
            <a:r>
              <a:rPr lang="en-US" dirty="0" smtClean="0">
                <a:latin typeface="+mn-lt"/>
              </a:rPr>
              <a:t>  </a:t>
            </a:r>
            <a:r>
              <a:rPr lang="en-US" dirty="0" smtClean="0">
                <a:latin typeface="+mn-lt"/>
              </a:rPr>
              <a:t>issue</a:t>
            </a:r>
            <a:r>
              <a:rPr lang="en-US" dirty="0" smtClean="0">
                <a:latin typeface="+mn-lt"/>
              </a:rPr>
              <a:t>  </a:t>
            </a:r>
            <a:br>
              <a:rPr lang="en-US" dirty="0" smtClean="0">
                <a:latin typeface="+mn-lt"/>
              </a:rPr>
            </a:br>
            <a:r>
              <a:rPr lang="en-US" dirty="0">
                <a:latin typeface="+mn-lt"/>
              </a:rPr>
              <a:t>	</a:t>
            </a:r>
            <a:r>
              <a:rPr lang="en-US" dirty="0" smtClean="0">
                <a:latin typeface="+mn-lt"/>
                <a:sym typeface="Wingdings" panose="05000000000000000000" pitchFamily="2" charset="2"/>
              </a:rPr>
              <a:t> </a:t>
            </a:r>
            <a:r>
              <a:rPr lang="en-US" dirty="0" smtClean="0">
                <a:latin typeface="+mn-lt"/>
                <a:sym typeface="Wingdings" panose="05000000000000000000" pitchFamily="2" charset="2"/>
              </a:rPr>
              <a:t>“A Framework”</a:t>
            </a:r>
            <a:br>
              <a:rPr lang="en-US" dirty="0" smtClean="0">
                <a:latin typeface="+mn-lt"/>
                <a:sym typeface="Wingdings" panose="05000000000000000000" pitchFamily="2" charset="2"/>
              </a:rPr>
            </a:br>
            <a:r>
              <a:rPr lang="en-US" dirty="0" smtClean="0">
                <a:latin typeface="+mn-lt"/>
                <a:sym typeface="Wingdings" panose="05000000000000000000" pitchFamily="2" charset="2"/>
              </a:rPr>
              <a:t>- Issued 3 Reports to share our work (thus far) </a:t>
            </a:r>
            <a:r>
              <a:rPr lang="en-US" dirty="0" smtClean="0">
                <a:latin typeface="+mn-lt"/>
                <a:sym typeface="Wingdings" panose="05000000000000000000" pitchFamily="2" charset="2"/>
              </a:rPr>
              <a:t/>
            </a:r>
            <a:br>
              <a:rPr lang="en-US" dirty="0" smtClean="0">
                <a:latin typeface="+mn-lt"/>
                <a:sym typeface="Wingdings" panose="05000000000000000000" pitchFamily="2" charset="2"/>
              </a:rPr>
            </a:br>
            <a:r>
              <a:rPr lang="en-US" dirty="0">
                <a:latin typeface="+mn-lt"/>
                <a:sym typeface="Wingdings" panose="05000000000000000000" pitchFamily="2" charset="2"/>
              </a:rPr>
              <a:t> </a:t>
            </a:r>
            <a:r>
              <a:rPr lang="en-US" dirty="0" smtClean="0">
                <a:latin typeface="+mn-lt"/>
                <a:sym typeface="Wingdings" panose="05000000000000000000" pitchFamily="2" charset="2"/>
              </a:rPr>
              <a:t> </a:t>
            </a:r>
            <a:r>
              <a:rPr lang="en-US" dirty="0" smtClean="0">
                <a:latin typeface="+mn-lt"/>
                <a:sym typeface="Wingdings" panose="05000000000000000000" pitchFamily="2" charset="2"/>
              </a:rPr>
              <a:t>with </a:t>
            </a:r>
            <a:r>
              <a:rPr lang="en-US" dirty="0" smtClean="0">
                <a:latin typeface="+mn-lt"/>
                <a:sym typeface="Wingdings" panose="05000000000000000000" pitchFamily="2" charset="2"/>
              </a:rPr>
              <a:t>the ICANN Community </a:t>
            </a:r>
            <a:r>
              <a:rPr lang="en-US" sz="4000" dirty="0">
                <a:latin typeface="+mn-lt"/>
              </a:rPr>
              <a:t/>
            </a:r>
            <a:br>
              <a:rPr lang="en-US" sz="4000" dirty="0">
                <a:latin typeface="+mn-lt"/>
              </a:rPr>
            </a:br>
            <a:r>
              <a:rPr lang="en-US" sz="4000" dirty="0" smtClean="0">
                <a:latin typeface="+mn-lt"/>
              </a:rPr>
              <a:t/>
            </a:r>
            <a:br>
              <a:rPr lang="en-US" sz="4000" dirty="0" smtClean="0">
                <a:latin typeface="+mn-lt"/>
              </a:rPr>
            </a:br>
            <a:endParaRPr lang="en-US" sz="4000" dirty="0">
              <a:latin typeface="+mn-lt"/>
            </a:endParaRPr>
          </a:p>
        </p:txBody>
      </p:sp>
    </p:spTree>
    <p:extLst>
      <p:ext uri="{BB962C8B-B14F-4D97-AF65-F5344CB8AC3E}">
        <p14:creationId xmlns:p14="http://schemas.microsoft.com/office/powerpoint/2010/main" val="2789169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196407"/>
            <a:ext cx="10515600"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latin typeface="+mn-lt"/>
              </a:rPr>
              <a:t/>
            </a:r>
            <a:br>
              <a:rPr lang="en-US" dirty="0" smtClean="0">
                <a:latin typeface="+mn-lt"/>
              </a:rPr>
            </a:br>
            <a:r>
              <a:rPr lang="en-US" b="1" u="sng" dirty="0" smtClean="0">
                <a:latin typeface="+mn-lt"/>
              </a:rPr>
              <a:t>Closed Generics Small Group</a:t>
            </a:r>
            <a:br>
              <a:rPr lang="en-US" b="1" u="sng" dirty="0" smtClean="0">
                <a:latin typeface="+mn-lt"/>
              </a:rPr>
            </a:br>
            <a:r>
              <a:rPr lang="en-US" dirty="0" smtClean="0">
                <a:latin typeface="+mn-lt"/>
                <a:sym typeface="Wingdings" panose="05000000000000000000" pitchFamily="2" charset="2"/>
              </a:rPr>
              <a:t>- We have issued 3 short reports since starting to </a:t>
            </a:r>
            <a:r>
              <a:rPr lang="en-US" dirty="0" smtClean="0">
                <a:latin typeface="+mn-lt"/>
                <a:sym typeface="Wingdings" panose="05000000000000000000" pitchFamily="2" charset="2"/>
              </a:rPr>
              <a:t>share our work </a:t>
            </a:r>
            <a:r>
              <a:rPr lang="en-US" dirty="0" smtClean="0">
                <a:latin typeface="+mn-lt"/>
                <a:sym typeface="Wingdings" panose="05000000000000000000" pitchFamily="2" charset="2"/>
              </a:rPr>
              <a:t>with </a:t>
            </a:r>
            <a:r>
              <a:rPr lang="en-US" dirty="0" smtClean="0">
                <a:latin typeface="+mn-lt"/>
                <a:sym typeface="Wingdings" panose="05000000000000000000" pitchFamily="2" charset="2"/>
              </a:rPr>
              <a:t>the ICANN </a:t>
            </a:r>
            <a:r>
              <a:rPr lang="en-US" dirty="0" smtClean="0">
                <a:latin typeface="+mn-lt"/>
                <a:sym typeface="Wingdings" panose="05000000000000000000" pitchFamily="2" charset="2"/>
              </a:rPr>
              <a:t>Community.</a:t>
            </a:r>
            <a:br>
              <a:rPr lang="en-US" dirty="0" smtClean="0">
                <a:latin typeface="+mn-lt"/>
                <a:sym typeface="Wingdings" panose="05000000000000000000" pitchFamily="2" charset="2"/>
              </a:rPr>
            </a:br>
            <a:r>
              <a:rPr lang="en-US" dirty="0" smtClean="0">
                <a:latin typeface="+mn-lt"/>
                <a:sym typeface="Wingdings" panose="05000000000000000000" pitchFamily="2" charset="2"/>
              </a:rPr>
              <a:t>- From these reports, I have some clips… </a:t>
            </a:r>
            <a:r>
              <a:rPr lang="en-US" sz="4000" dirty="0">
                <a:latin typeface="+mn-lt"/>
              </a:rPr>
              <a:t/>
            </a:r>
            <a:br>
              <a:rPr lang="en-US" sz="4000" dirty="0">
                <a:latin typeface="+mn-lt"/>
              </a:rPr>
            </a:br>
            <a:r>
              <a:rPr lang="en-US" sz="4000" dirty="0" smtClean="0">
                <a:latin typeface="+mn-lt"/>
              </a:rPr>
              <a:t/>
            </a:r>
            <a:br>
              <a:rPr lang="en-US" sz="4000" dirty="0" smtClean="0">
                <a:latin typeface="+mn-lt"/>
              </a:rPr>
            </a:br>
            <a:endParaRPr lang="en-US" sz="4000" dirty="0">
              <a:latin typeface="+mn-lt"/>
            </a:endParaRPr>
          </a:p>
        </p:txBody>
      </p:sp>
    </p:spTree>
    <p:extLst>
      <p:ext uri="{BB962C8B-B14F-4D97-AF65-F5344CB8AC3E}">
        <p14:creationId xmlns:p14="http://schemas.microsoft.com/office/powerpoint/2010/main" val="27650825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3455" y="1237970"/>
            <a:ext cx="10730345"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a:t>
            </a:r>
            <a:r>
              <a:rPr lang="en-US" sz="4000" dirty="0" smtClean="0">
                <a:latin typeface="+mn-lt"/>
              </a:rPr>
              <a:t>The </a:t>
            </a:r>
            <a:r>
              <a:rPr lang="en-US" sz="4000" dirty="0">
                <a:latin typeface="+mn-lt"/>
              </a:rPr>
              <a:t>objective of the facilitated dialogue on closed generic gTLDs is to formulate a workable framework to identify and handle closed generic applications for the next round(s) of new gTLDs. </a:t>
            </a:r>
            <a:r>
              <a:rPr lang="en-US" sz="4000" dirty="0" smtClean="0">
                <a:latin typeface="+mn-lt"/>
              </a:rPr>
              <a:t/>
            </a:r>
            <a:br>
              <a:rPr lang="en-US" sz="4000" dirty="0" smtClean="0">
                <a:latin typeface="+mn-lt"/>
              </a:rPr>
            </a:br>
            <a:r>
              <a:rPr lang="en-US" sz="1300" dirty="0">
                <a:latin typeface="+mn-lt"/>
              </a:rPr>
              <a:t/>
            </a:r>
            <a:br>
              <a:rPr lang="en-US" sz="1300" dirty="0">
                <a:latin typeface="+mn-lt"/>
              </a:rPr>
            </a:br>
            <a:r>
              <a:rPr lang="en-US" sz="4000" dirty="0" smtClean="0">
                <a:latin typeface="+mn-lt"/>
              </a:rPr>
              <a:t>Should </a:t>
            </a:r>
            <a:r>
              <a:rPr lang="en-US" sz="4000" dirty="0">
                <a:latin typeface="+mn-lt"/>
              </a:rPr>
              <a:t>the participants from the GAC, GNSO, and ALAC reach agreement on a framework that meets with approval from the GAC and GNSO Council, the expectation is for the framework to be further </a:t>
            </a:r>
            <a:r>
              <a:rPr lang="en-US" sz="4000" i="1" dirty="0">
                <a:latin typeface="+mn-lt"/>
              </a:rPr>
              <a:t>developed through the appropriate GNSO policy process</a:t>
            </a:r>
            <a:r>
              <a:rPr lang="en-US" sz="4000" dirty="0" smtClean="0">
                <a:latin typeface="+mn-lt"/>
              </a:rPr>
              <a:t>.” </a:t>
            </a:r>
            <a:r>
              <a:rPr lang="en-US" sz="4000" dirty="0" smtClean="0">
                <a:latin typeface="+mn-lt"/>
              </a:rPr>
              <a:t>[italics added]</a:t>
            </a:r>
            <a:r>
              <a:rPr lang="en-US" sz="4000" b="1" u="sng" dirty="0" smtClean="0">
                <a:latin typeface="+mn-lt"/>
              </a:rPr>
              <a:t/>
            </a:r>
            <a:br>
              <a:rPr lang="en-US" sz="4000" b="1" u="sng" dirty="0" smtClean="0">
                <a:latin typeface="+mn-lt"/>
              </a:rPr>
            </a:br>
            <a:r>
              <a:rPr lang="en-US" sz="4000" dirty="0">
                <a:latin typeface="+mn-lt"/>
              </a:rPr>
              <a:t/>
            </a:r>
            <a:br>
              <a:rPr lang="en-US" sz="4000" dirty="0">
                <a:latin typeface="+mn-lt"/>
              </a:rPr>
            </a:br>
            <a:r>
              <a:rPr lang="en-US" sz="4000" dirty="0" smtClean="0">
                <a:latin typeface="+mn-lt"/>
              </a:rPr>
              <a:t/>
            </a:r>
            <a:br>
              <a:rPr lang="en-US" sz="4000" dirty="0" smtClean="0">
                <a:latin typeface="+mn-lt"/>
              </a:rPr>
            </a:br>
            <a:endParaRPr lang="en-US" sz="4000" dirty="0">
              <a:latin typeface="+mn-lt"/>
            </a:endParaRPr>
          </a:p>
        </p:txBody>
      </p:sp>
      <p:pic>
        <p:nvPicPr>
          <p:cNvPr id="2" name="Picture 1"/>
          <p:cNvPicPr>
            <a:picLocks noChangeAspect="1"/>
          </p:cNvPicPr>
          <p:nvPr/>
        </p:nvPicPr>
        <p:blipFill>
          <a:blip r:embed="rId2"/>
          <a:stretch>
            <a:fillRect/>
          </a:stretch>
        </p:blipFill>
        <p:spPr>
          <a:xfrm>
            <a:off x="623454" y="387061"/>
            <a:ext cx="9739745" cy="812900"/>
          </a:xfrm>
          <a:prstGeom prst="rect">
            <a:avLst/>
          </a:prstGeom>
        </p:spPr>
      </p:pic>
    </p:spTree>
    <p:extLst>
      <p:ext uri="{BB962C8B-B14F-4D97-AF65-F5344CB8AC3E}">
        <p14:creationId xmlns:p14="http://schemas.microsoft.com/office/powerpoint/2010/main" val="3609138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5745" y="1237970"/>
            <a:ext cx="10758055"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latin typeface="+mn-lt"/>
              </a:rPr>
              <a:t/>
            </a:r>
            <a:br>
              <a:rPr lang="en-US" dirty="0" smtClean="0">
                <a:latin typeface="+mn-lt"/>
              </a:rPr>
            </a:br>
            <a:r>
              <a:rPr lang="en-US" dirty="0" smtClean="0">
                <a:latin typeface="+mn-lt"/>
              </a:rPr>
              <a:t/>
            </a:r>
            <a:br>
              <a:rPr lang="en-US" dirty="0" smtClean="0">
                <a:latin typeface="+mn-lt"/>
              </a:rPr>
            </a:br>
            <a:r>
              <a:rPr lang="en-US" dirty="0">
                <a:latin typeface="+mn-lt"/>
              </a:rPr>
              <a:t/>
            </a:r>
            <a:br>
              <a:rPr lang="en-US" dirty="0">
                <a:latin typeface="+mn-lt"/>
              </a:rPr>
            </a:br>
            <a:r>
              <a:rPr lang="en-US" dirty="0" smtClean="0">
                <a:latin typeface="+mn-lt"/>
              </a:rPr>
              <a:t/>
            </a:r>
            <a:br>
              <a:rPr lang="en-US" dirty="0" smtClean="0">
                <a:latin typeface="+mn-lt"/>
              </a:rPr>
            </a:br>
            <a:r>
              <a:rPr lang="en-US" dirty="0">
                <a:latin typeface="+mn-lt"/>
              </a:rPr>
              <a:t/>
            </a:r>
            <a:br>
              <a:rPr lang="en-US" dirty="0">
                <a:latin typeface="+mn-lt"/>
              </a:rPr>
            </a:br>
            <a:r>
              <a:rPr lang="en-US" dirty="0" smtClean="0">
                <a:latin typeface="+mn-lt"/>
              </a:rPr>
              <a:t/>
            </a:r>
            <a:br>
              <a:rPr lang="en-US" dirty="0" smtClean="0">
                <a:latin typeface="+mn-lt"/>
              </a:rPr>
            </a:br>
            <a:r>
              <a:rPr lang="en-US" dirty="0" smtClean="0">
                <a:latin typeface="+mn-lt"/>
              </a:rPr>
              <a:t/>
            </a:r>
            <a:br>
              <a:rPr lang="en-US" dirty="0" smtClean="0">
                <a:latin typeface="+mn-lt"/>
              </a:rPr>
            </a:br>
            <a:r>
              <a:rPr lang="en-US" sz="4000" dirty="0" smtClean="0">
                <a:latin typeface="+mn-lt"/>
              </a:rPr>
              <a:t>“In </a:t>
            </a:r>
            <a:r>
              <a:rPr lang="en-US" sz="4000" dirty="0">
                <a:latin typeface="+mn-lt"/>
              </a:rPr>
              <a:t>pursuit of agreement on what a framework for closed generic gTLDs should include, dialogue</a:t>
            </a:r>
            <a:br>
              <a:rPr lang="en-US" sz="4000" dirty="0">
                <a:latin typeface="+mn-lt"/>
              </a:rPr>
            </a:br>
            <a:r>
              <a:rPr lang="en-US" sz="4000" dirty="0">
                <a:latin typeface="+mn-lt"/>
              </a:rPr>
              <a:t>participants have so far held eight virtual meetings, worked asynchronously on </a:t>
            </a:r>
            <a:r>
              <a:rPr lang="en-US" sz="4000" dirty="0" smtClean="0">
                <a:latin typeface="+mn-lt"/>
              </a:rPr>
              <a:t>various brainstorming </a:t>
            </a:r>
            <a:r>
              <a:rPr lang="en-US" sz="4000" dirty="0">
                <a:latin typeface="+mn-lt"/>
              </a:rPr>
              <a:t>exercises, and most recently engaged in a hybrid meeting in Washington DC, USA</a:t>
            </a:r>
            <a:r>
              <a:rPr lang="en-US" sz="4000" dirty="0" smtClean="0">
                <a:latin typeface="+mn-lt"/>
              </a:rPr>
              <a:t>, on </a:t>
            </a:r>
            <a:r>
              <a:rPr lang="en-US" sz="4000" dirty="0">
                <a:latin typeface="+mn-lt"/>
              </a:rPr>
              <a:t>26-27 January 2023. </a:t>
            </a:r>
            <a:r>
              <a:rPr lang="en-US" sz="4000" dirty="0" smtClean="0">
                <a:latin typeface="+mn-lt"/>
              </a:rPr>
              <a:t/>
            </a:r>
            <a:br>
              <a:rPr lang="en-US" sz="4000" dirty="0" smtClean="0">
                <a:latin typeface="+mn-lt"/>
              </a:rPr>
            </a:br>
            <a:r>
              <a:rPr lang="en-US" sz="1300" dirty="0" smtClean="0">
                <a:latin typeface="+mn-lt"/>
              </a:rPr>
              <a:t/>
            </a:r>
            <a:br>
              <a:rPr lang="en-US" sz="1300" dirty="0" smtClean="0">
                <a:latin typeface="+mn-lt"/>
              </a:rPr>
            </a:br>
            <a:r>
              <a:rPr lang="en-US" sz="4000" dirty="0" smtClean="0">
                <a:latin typeface="+mn-lt"/>
              </a:rPr>
              <a:t>During </a:t>
            </a:r>
            <a:r>
              <a:rPr lang="en-US" sz="4000" dirty="0">
                <a:latin typeface="+mn-lt"/>
              </a:rPr>
              <a:t>this hybrid meeting, participants discussed several key </a:t>
            </a:r>
            <a:r>
              <a:rPr lang="en-US" sz="4000" dirty="0" smtClean="0">
                <a:latin typeface="+mn-lt"/>
              </a:rPr>
              <a:t>topics and </a:t>
            </a:r>
            <a:r>
              <a:rPr lang="en-US" sz="4000" dirty="0">
                <a:latin typeface="+mn-lt"/>
              </a:rPr>
              <a:t>definitions, brainstormed ideas for potential application and evaluation criteria, and</a:t>
            </a:r>
            <a:br>
              <a:rPr lang="en-US" sz="4000" dirty="0">
                <a:latin typeface="+mn-lt"/>
              </a:rPr>
            </a:br>
            <a:r>
              <a:rPr lang="en-US" sz="4000" dirty="0">
                <a:latin typeface="+mn-lt"/>
              </a:rPr>
              <a:t>collaborated in breakout and plenary sessions</a:t>
            </a:r>
            <a:r>
              <a:rPr lang="en-US" sz="4000" dirty="0" smtClean="0">
                <a:latin typeface="+mn-lt"/>
              </a:rPr>
              <a:t>.”</a:t>
            </a:r>
            <a:r>
              <a:rPr lang="en-US" sz="4000" b="1" u="sng" dirty="0" smtClean="0">
                <a:latin typeface="+mn-lt"/>
              </a:rPr>
              <a:t/>
            </a:r>
            <a:br>
              <a:rPr lang="en-US" sz="4000" b="1" u="sng" dirty="0" smtClean="0">
                <a:latin typeface="+mn-lt"/>
              </a:rPr>
            </a:br>
            <a:r>
              <a:rPr lang="en-US" sz="4000" dirty="0">
                <a:latin typeface="+mn-lt"/>
              </a:rPr>
              <a:t/>
            </a:r>
            <a:br>
              <a:rPr lang="en-US" sz="4000" dirty="0">
                <a:latin typeface="+mn-lt"/>
              </a:rPr>
            </a:br>
            <a:r>
              <a:rPr lang="en-US" sz="4000" dirty="0" smtClean="0">
                <a:latin typeface="+mn-lt"/>
              </a:rPr>
              <a:t/>
            </a:r>
            <a:br>
              <a:rPr lang="en-US" sz="4000" dirty="0" smtClean="0">
                <a:latin typeface="+mn-lt"/>
              </a:rPr>
            </a:br>
            <a:endParaRPr lang="en-US" sz="4000" dirty="0">
              <a:latin typeface="+mn-lt"/>
            </a:endParaRPr>
          </a:p>
        </p:txBody>
      </p:sp>
      <p:pic>
        <p:nvPicPr>
          <p:cNvPr id="3" name="Picture 2"/>
          <p:cNvPicPr>
            <a:picLocks noChangeAspect="1"/>
          </p:cNvPicPr>
          <p:nvPr/>
        </p:nvPicPr>
        <p:blipFill>
          <a:blip r:embed="rId2"/>
          <a:stretch>
            <a:fillRect/>
          </a:stretch>
        </p:blipFill>
        <p:spPr>
          <a:xfrm>
            <a:off x="595745" y="290080"/>
            <a:ext cx="9739745" cy="812900"/>
          </a:xfrm>
          <a:prstGeom prst="rect">
            <a:avLst/>
          </a:prstGeom>
        </p:spPr>
      </p:pic>
    </p:spTree>
    <p:extLst>
      <p:ext uri="{BB962C8B-B14F-4D97-AF65-F5344CB8AC3E}">
        <p14:creationId xmlns:p14="http://schemas.microsoft.com/office/powerpoint/2010/main" val="13595254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237970"/>
            <a:ext cx="10515600"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latin typeface="+mn-lt"/>
              </a:rPr>
              <a:t/>
            </a:r>
            <a:br>
              <a:rPr lang="en-US" dirty="0" smtClean="0">
                <a:latin typeface="+mn-lt"/>
              </a:rPr>
            </a:br>
            <a:r>
              <a:rPr lang="en-US" dirty="0" smtClean="0">
                <a:latin typeface="+mn-lt"/>
              </a:rPr>
              <a:t/>
            </a:r>
            <a:br>
              <a:rPr lang="en-US" dirty="0" smtClean="0">
                <a:latin typeface="+mn-lt"/>
              </a:rPr>
            </a:br>
            <a:r>
              <a:rPr lang="en-US" dirty="0" smtClean="0">
                <a:latin typeface="+mn-lt"/>
              </a:rPr>
              <a:t/>
            </a:r>
            <a:br>
              <a:rPr lang="en-US" dirty="0" smtClean="0">
                <a:latin typeface="+mn-lt"/>
              </a:rPr>
            </a:br>
            <a:r>
              <a:rPr lang="en-US" sz="4000" dirty="0" smtClean="0">
                <a:latin typeface="+mn-lt"/>
              </a:rPr>
              <a:t>“</a:t>
            </a:r>
            <a:r>
              <a:rPr lang="en-US" sz="4000" dirty="0" smtClean="0">
                <a:latin typeface="+mn-lt"/>
              </a:rPr>
              <a:t>The </a:t>
            </a:r>
            <a:r>
              <a:rPr lang="en-US" sz="4000" dirty="0">
                <a:latin typeface="+mn-lt"/>
              </a:rPr>
              <a:t>group considered whether an applicant for a closed generic gTLD should have to</a:t>
            </a:r>
            <a:br>
              <a:rPr lang="en-US" sz="4000" dirty="0">
                <a:latin typeface="+mn-lt"/>
              </a:rPr>
            </a:br>
            <a:r>
              <a:rPr lang="en-US" sz="4000" dirty="0">
                <a:latin typeface="+mn-lt"/>
              </a:rPr>
              <a:t>demonstrate that there is a unique need for such a gTLD in its application. Participants generally</a:t>
            </a:r>
            <a:br>
              <a:rPr lang="en-US" sz="4000" dirty="0">
                <a:latin typeface="+mn-lt"/>
              </a:rPr>
            </a:br>
            <a:r>
              <a:rPr lang="en-US" sz="4000" dirty="0">
                <a:latin typeface="+mn-lt"/>
              </a:rPr>
              <a:t>agreed that an applicant must explain why a closed generic gTLD is necessary in order to</a:t>
            </a:r>
            <a:br>
              <a:rPr lang="en-US" sz="4000" dirty="0">
                <a:latin typeface="+mn-lt"/>
              </a:rPr>
            </a:br>
            <a:r>
              <a:rPr lang="en-US" sz="4000" dirty="0">
                <a:latin typeface="+mn-lt"/>
              </a:rPr>
              <a:t>operate in the manner they </a:t>
            </a:r>
            <a:r>
              <a:rPr lang="en-US" sz="4000" dirty="0" smtClean="0">
                <a:latin typeface="+mn-lt"/>
              </a:rPr>
              <a:t>propose…”</a:t>
            </a:r>
            <a:r>
              <a:rPr lang="en-US" sz="4000" dirty="0" smtClean="0">
                <a:latin typeface="+mn-lt"/>
              </a:rPr>
              <a:t/>
            </a:r>
            <a:br>
              <a:rPr lang="en-US" sz="4000" dirty="0" smtClean="0">
                <a:latin typeface="+mn-lt"/>
              </a:rPr>
            </a:br>
            <a:endParaRPr lang="en-US" sz="4000" dirty="0">
              <a:latin typeface="+mn-lt"/>
            </a:endParaRPr>
          </a:p>
        </p:txBody>
      </p:sp>
      <p:pic>
        <p:nvPicPr>
          <p:cNvPr id="3" name="Picture 2"/>
          <p:cNvPicPr>
            <a:picLocks noChangeAspect="1"/>
          </p:cNvPicPr>
          <p:nvPr/>
        </p:nvPicPr>
        <p:blipFill>
          <a:blip r:embed="rId2"/>
          <a:stretch>
            <a:fillRect/>
          </a:stretch>
        </p:blipFill>
        <p:spPr>
          <a:xfrm>
            <a:off x="775854" y="539461"/>
            <a:ext cx="9739745" cy="812900"/>
          </a:xfrm>
          <a:prstGeom prst="rect">
            <a:avLst/>
          </a:prstGeom>
        </p:spPr>
      </p:pic>
    </p:spTree>
    <p:extLst>
      <p:ext uri="{BB962C8B-B14F-4D97-AF65-F5344CB8AC3E}">
        <p14:creationId xmlns:p14="http://schemas.microsoft.com/office/powerpoint/2010/main" val="3203270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9605" y="1371600"/>
            <a:ext cx="11892395" cy="2743200"/>
          </a:xfrm>
          <a:prstGeom prst="rect">
            <a:avLst/>
          </a:prstGeom>
        </p:spPr>
      </p:pic>
    </p:spTree>
    <p:extLst>
      <p:ext uri="{BB962C8B-B14F-4D97-AF65-F5344CB8AC3E}">
        <p14:creationId xmlns:p14="http://schemas.microsoft.com/office/powerpoint/2010/main" val="1910535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3206" y="156728"/>
            <a:ext cx="11056794" cy="6332839"/>
          </a:xfrm>
          <a:prstGeom prst="rect">
            <a:avLst/>
          </a:prstGeom>
        </p:spPr>
      </p:pic>
    </p:spTree>
    <p:extLst>
      <p:ext uri="{BB962C8B-B14F-4D97-AF65-F5344CB8AC3E}">
        <p14:creationId xmlns:p14="http://schemas.microsoft.com/office/powerpoint/2010/main" val="3064010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5824" y="406111"/>
            <a:ext cx="10156248" cy="5817046"/>
          </a:xfrm>
          <a:prstGeom prst="rect">
            <a:avLst/>
          </a:prstGeom>
        </p:spPr>
      </p:pic>
      <p:pic>
        <p:nvPicPr>
          <p:cNvPr id="3" name="Picture 2"/>
          <p:cNvPicPr>
            <a:picLocks noChangeAspect="1"/>
          </p:cNvPicPr>
          <p:nvPr/>
        </p:nvPicPr>
        <p:blipFill>
          <a:blip r:embed="rId3"/>
          <a:stretch>
            <a:fillRect/>
          </a:stretch>
        </p:blipFill>
        <p:spPr>
          <a:xfrm>
            <a:off x="885824" y="406111"/>
            <a:ext cx="10294794" cy="808990"/>
          </a:xfrm>
          <a:prstGeom prst="rect">
            <a:avLst/>
          </a:prstGeom>
        </p:spPr>
      </p:pic>
      <p:pic>
        <p:nvPicPr>
          <p:cNvPr id="4" name="Picture 3"/>
          <p:cNvPicPr>
            <a:picLocks noChangeAspect="1"/>
          </p:cNvPicPr>
          <p:nvPr/>
        </p:nvPicPr>
        <p:blipFill>
          <a:blip r:embed="rId4"/>
          <a:stretch>
            <a:fillRect/>
          </a:stretch>
        </p:blipFill>
        <p:spPr>
          <a:xfrm>
            <a:off x="885824" y="1215101"/>
            <a:ext cx="10156248" cy="5274697"/>
          </a:xfrm>
          <a:prstGeom prst="rect">
            <a:avLst/>
          </a:prstGeom>
        </p:spPr>
      </p:pic>
    </p:spTree>
    <p:extLst>
      <p:ext uri="{BB962C8B-B14F-4D97-AF65-F5344CB8AC3E}">
        <p14:creationId xmlns:p14="http://schemas.microsoft.com/office/powerpoint/2010/main" val="17453631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85824" y="406111"/>
            <a:ext cx="10156248" cy="5817046"/>
          </a:xfrm>
          <a:prstGeom prst="rect">
            <a:avLst/>
          </a:prstGeom>
        </p:spPr>
      </p:pic>
      <p:pic>
        <p:nvPicPr>
          <p:cNvPr id="3" name="Picture 2"/>
          <p:cNvPicPr>
            <a:picLocks noChangeAspect="1"/>
          </p:cNvPicPr>
          <p:nvPr/>
        </p:nvPicPr>
        <p:blipFill>
          <a:blip r:embed="rId3"/>
          <a:stretch>
            <a:fillRect/>
          </a:stretch>
        </p:blipFill>
        <p:spPr>
          <a:xfrm>
            <a:off x="885824" y="406111"/>
            <a:ext cx="10294794" cy="808990"/>
          </a:xfrm>
          <a:prstGeom prst="rect">
            <a:avLst/>
          </a:prstGeom>
        </p:spPr>
      </p:pic>
      <p:pic>
        <p:nvPicPr>
          <p:cNvPr id="4" name="Picture 3"/>
          <p:cNvPicPr>
            <a:picLocks noChangeAspect="1"/>
          </p:cNvPicPr>
          <p:nvPr/>
        </p:nvPicPr>
        <p:blipFill>
          <a:blip r:embed="rId4"/>
          <a:stretch>
            <a:fillRect/>
          </a:stretch>
        </p:blipFill>
        <p:spPr>
          <a:xfrm>
            <a:off x="885824" y="1215101"/>
            <a:ext cx="10156248" cy="5274697"/>
          </a:xfrm>
          <a:prstGeom prst="rect">
            <a:avLst/>
          </a:prstGeom>
        </p:spPr>
      </p:pic>
      <p:pic>
        <p:nvPicPr>
          <p:cNvPr id="5" name="Picture 4"/>
          <p:cNvPicPr>
            <a:picLocks noChangeAspect="1"/>
          </p:cNvPicPr>
          <p:nvPr/>
        </p:nvPicPr>
        <p:blipFill>
          <a:blip r:embed="rId5"/>
          <a:stretch>
            <a:fillRect/>
          </a:stretch>
        </p:blipFill>
        <p:spPr>
          <a:xfrm>
            <a:off x="747277" y="406111"/>
            <a:ext cx="10696577" cy="7959139"/>
          </a:xfrm>
          <a:prstGeom prst="rect">
            <a:avLst/>
          </a:prstGeom>
        </p:spPr>
      </p:pic>
    </p:spTree>
    <p:extLst>
      <p:ext uri="{BB962C8B-B14F-4D97-AF65-F5344CB8AC3E}">
        <p14:creationId xmlns:p14="http://schemas.microsoft.com/office/powerpoint/2010/main" val="3079127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mn-lt"/>
              </a:rPr>
              <a:t/>
            </a:r>
            <a:br>
              <a:rPr lang="en-US" dirty="0" smtClean="0">
                <a:latin typeface="+mn-lt"/>
              </a:rPr>
            </a:br>
            <a:r>
              <a:rPr lang="en-US" sz="3600" b="1" dirty="0" smtClean="0">
                <a:solidFill>
                  <a:srgbClr val="002060"/>
                </a:solidFill>
                <a:latin typeface="+mn-lt"/>
              </a:rPr>
              <a:t>NCSG Meeting </a:t>
            </a:r>
            <a:br>
              <a:rPr lang="en-US" sz="3600" b="1" dirty="0" smtClean="0">
                <a:solidFill>
                  <a:srgbClr val="002060"/>
                </a:solidFill>
                <a:latin typeface="+mn-lt"/>
              </a:rPr>
            </a:br>
            <a:r>
              <a:rPr lang="en-US" sz="3600" b="1" dirty="0" smtClean="0">
                <a:solidFill>
                  <a:srgbClr val="002060"/>
                </a:solidFill>
                <a:latin typeface="+mn-lt"/>
              </a:rPr>
              <a:t>ICANN 76:  12 March 2023  </a:t>
            </a:r>
            <a:r>
              <a:rPr lang="en-US" sz="3600" b="1" dirty="0" smtClean="0">
                <a:solidFill>
                  <a:srgbClr val="002060"/>
                </a:solidFill>
              </a:rPr>
              <a:t/>
            </a:r>
            <a:br>
              <a:rPr lang="en-US" sz="3600" b="1" dirty="0" smtClean="0">
                <a:solidFill>
                  <a:srgbClr val="002060"/>
                </a:solidFill>
              </a:rPr>
            </a:br>
            <a:r>
              <a:rPr lang="en-US" sz="3600" b="1" dirty="0" smtClean="0">
                <a:solidFill>
                  <a:srgbClr val="002060"/>
                </a:solidFill>
              </a:rPr>
              <a:t/>
            </a:r>
            <a:br>
              <a:rPr lang="en-US" sz="3600" b="1" dirty="0" smtClean="0">
                <a:solidFill>
                  <a:srgbClr val="002060"/>
                </a:solidFill>
              </a:rPr>
            </a:br>
            <a:endParaRPr lang="en-US" sz="3600" i="1" dirty="0"/>
          </a:p>
        </p:txBody>
      </p:sp>
      <p:sp>
        <p:nvSpPr>
          <p:cNvPr id="3" name="Subtitle 2"/>
          <p:cNvSpPr>
            <a:spLocks noGrp="1"/>
          </p:cNvSpPr>
          <p:nvPr>
            <p:ph type="subTitle" idx="1"/>
          </p:nvPr>
        </p:nvSpPr>
        <p:spPr>
          <a:xfrm>
            <a:off x="1524000" y="3006434"/>
            <a:ext cx="9144000" cy="1736667"/>
          </a:xfrm>
        </p:spPr>
        <p:txBody>
          <a:bodyPr>
            <a:noAutofit/>
          </a:bodyPr>
          <a:lstStyle/>
          <a:p>
            <a:pPr marL="457200" indent="-457200" algn="l">
              <a:buAutoNum type="arabicParenR"/>
            </a:pPr>
            <a:r>
              <a:rPr lang="en-US" sz="3200" b="1" dirty="0" smtClean="0"/>
              <a:t>What are Closed Generics</a:t>
            </a:r>
            <a:r>
              <a:rPr lang="en-US" sz="3200" b="1" dirty="0"/>
              <a:t> </a:t>
            </a:r>
            <a:r>
              <a:rPr lang="en-US" sz="3200" b="1" dirty="0" smtClean="0"/>
              <a:t>and How is the Closed Generics Small Group doing? </a:t>
            </a:r>
          </a:p>
          <a:p>
            <a:pPr marL="457200" indent="-457200" algn="l">
              <a:buAutoNum type="arabicParenR"/>
            </a:pPr>
            <a:r>
              <a:rPr lang="en-US" sz="3200" dirty="0" smtClean="0"/>
              <a:t>Board Question for NCSG (and all other Stakeholder Groups meeting with them)</a:t>
            </a:r>
            <a:endParaRPr lang="en-US" sz="3200" dirty="0"/>
          </a:p>
        </p:txBody>
      </p:sp>
      <p:pic>
        <p:nvPicPr>
          <p:cNvPr id="4" name="Picture 3"/>
          <p:cNvPicPr>
            <a:picLocks noChangeAspect="1"/>
          </p:cNvPicPr>
          <p:nvPr/>
        </p:nvPicPr>
        <p:blipFill>
          <a:blip r:embed="rId2"/>
          <a:stretch>
            <a:fillRect/>
          </a:stretch>
        </p:blipFill>
        <p:spPr>
          <a:xfrm>
            <a:off x="412297" y="269876"/>
            <a:ext cx="6951048" cy="852487"/>
          </a:xfrm>
          <a:prstGeom prst="rect">
            <a:avLst/>
          </a:prstGeom>
        </p:spPr>
      </p:pic>
    </p:spTree>
    <p:extLst>
      <p:ext uri="{BB962C8B-B14F-4D97-AF65-F5344CB8AC3E}">
        <p14:creationId xmlns:p14="http://schemas.microsoft.com/office/powerpoint/2010/main" val="23275093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mn-lt"/>
              </a:rPr>
              <a:t/>
            </a:r>
            <a:br>
              <a:rPr lang="en-US" dirty="0" smtClean="0">
                <a:latin typeface="+mn-lt"/>
              </a:rPr>
            </a:br>
            <a:r>
              <a:rPr lang="en-US" sz="3600" b="1" dirty="0" smtClean="0">
                <a:solidFill>
                  <a:srgbClr val="002060"/>
                </a:solidFill>
                <a:latin typeface="+mn-lt"/>
              </a:rPr>
              <a:t>NCSG Meeting </a:t>
            </a:r>
            <a:br>
              <a:rPr lang="en-US" sz="3600" b="1" dirty="0" smtClean="0">
                <a:solidFill>
                  <a:srgbClr val="002060"/>
                </a:solidFill>
                <a:latin typeface="+mn-lt"/>
              </a:rPr>
            </a:br>
            <a:r>
              <a:rPr lang="en-US" sz="3600" b="1" dirty="0" smtClean="0">
                <a:solidFill>
                  <a:srgbClr val="002060"/>
                </a:solidFill>
                <a:latin typeface="+mn-lt"/>
              </a:rPr>
              <a:t>ICANN 76:  12 March 2023  </a:t>
            </a:r>
            <a:r>
              <a:rPr lang="en-US" sz="3600" b="1" dirty="0" smtClean="0">
                <a:solidFill>
                  <a:srgbClr val="002060"/>
                </a:solidFill>
              </a:rPr>
              <a:t/>
            </a:r>
            <a:br>
              <a:rPr lang="en-US" sz="3600" b="1" dirty="0" smtClean="0">
                <a:solidFill>
                  <a:srgbClr val="002060"/>
                </a:solidFill>
              </a:rPr>
            </a:br>
            <a:r>
              <a:rPr lang="en-US" sz="3600" b="1" dirty="0" smtClean="0">
                <a:solidFill>
                  <a:srgbClr val="002060"/>
                </a:solidFill>
              </a:rPr>
              <a:t/>
            </a:r>
            <a:br>
              <a:rPr lang="en-US" sz="3600" b="1" dirty="0" smtClean="0">
                <a:solidFill>
                  <a:srgbClr val="002060"/>
                </a:solidFill>
              </a:rPr>
            </a:br>
            <a:endParaRPr lang="en-US" sz="3600" i="1" dirty="0"/>
          </a:p>
        </p:txBody>
      </p:sp>
      <p:sp>
        <p:nvSpPr>
          <p:cNvPr id="3" name="Subtitle 2"/>
          <p:cNvSpPr>
            <a:spLocks noGrp="1"/>
          </p:cNvSpPr>
          <p:nvPr>
            <p:ph type="subTitle" idx="1"/>
          </p:nvPr>
        </p:nvSpPr>
        <p:spPr>
          <a:xfrm>
            <a:off x="1524000" y="3006434"/>
            <a:ext cx="9144000" cy="1736667"/>
          </a:xfrm>
        </p:spPr>
        <p:txBody>
          <a:bodyPr>
            <a:noAutofit/>
          </a:bodyPr>
          <a:lstStyle/>
          <a:p>
            <a:pPr marL="457200" indent="-457200" algn="l">
              <a:buAutoNum type="arabicParenR"/>
            </a:pPr>
            <a:r>
              <a:rPr lang="en-US" sz="3200" dirty="0" smtClean="0"/>
              <a:t>What are Closed Generics</a:t>
            </a:r>
            <a:r>
              <a:rPr lang="en-US" sz="3200" dirty="0"/>
              <a:t> </a:t>
            </a:r>
            <a:r>
              <a:rPr lang="en-US" sz="3200" dirty="0" smtClean="0"/>
              <a:t>and How is the Closed Generics Small Group doing? </a:t>
            </a:r>
          </a:p>
          <a:p>
            <a:pPr marL="457200" indent="-457200" algn="l">
              <a:buAutoNum type="arabicParenR"/>
            </a:pPr>
            <a:r>
              <a:rPr lang="en-US" sz="3200" b="1" dirty="0" smtClean="0"/>
              <a:t>Board </a:t>
            </a:r>
            <a:r>
              <a:rPr lang="en-US" sz="3200" b="1" dirty="0" smtClean="0"/>
              <a:t>Questions:  </a:t>
            </a:r>
            <a:r>
              <a:rPr lang="en-US" sz="3200" b="1" dirty="0"/>
              <a:t>Board Question for NCSG (and all Stakeholders Groups)</a:t>
            </a:r>
            <a:endParaRPr lang="en-US" sz="3200" b="1" dirty="0"/>
          </a:p>
        </p:txBody>
      </p:sp>
      <p:pic>
        <p:nvPicPr>
          <p:cNvPr id="4" name="Picture 3"/>
          <p:cNvPicPr>
            <a:picLocks noChangeAspect="1"/>
          </p:cNvPicPr>
          <p:nvPr/>
        </p:nvPicPr>
        <p:blipFill>
          <a:blip r:embed="rId2"/>
          <a:stretch>
            <a:fillRect/>
          </a:stretch>
        </p:blipFill>
        <p:spPr>
          <a:xfrm>
            <a:off x="412297" y="269876"/>
            <a:ext cx="6951048" cy="852487"/>
          </a:xfrm>
          <a:prstGeom prst="rect">
            <a:avLst/>
          </a:prstGeom>
        </p:spPr>
      </p:pic>
    </p:spTree>
    <p:extLst>
      <p:ext uri="{BB962C8B-B14F-4D97-AF65-F5344CB8AC3E}">
        <p14:creationId xmlns:p14="http://schemas.microsoft.com/office/powerpoint/2010/main" val="1718908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695173"/>
            <a:ext cx="10515600"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sz="4000" b="1" u="sng" dirty="0" smtClean="0">
                <a:latin typeface="+mn-lt"/>
              </a:rPr>
              <a:t>Question from ICANN Board to Us:</a:t>
            </a:r>
            <a:br>
              <a:rPr lang="en-US" sz="4000" b="1" u="sng" dirty="0" smtClean="0">
                <a:latin typeface="+mn-lt"/>
              </a:rPr>
            </a:br>
            <a:r>
              <a:rPr lang="en-US" sz="1300" dirty="0" smtClean="0">
                <a:latin typeface="+mn-lt"/>
              </a:rPr>
              <a:t/>
            </a:r>
            <a:br>
              <a:rPr lang="en-US" sz="1300" dirty="0" smtClean="0">
                <a:latin typeface="+mn-lt"/>
              </a:rPr>
            </a:br>
            <a:r>
              <a:rPr lang="en-US" sz="4000" dirty="0">
                <a:latin typeface="+mn-lt"/>
              </a:rPr>
              <a:t>“The ICANN Board would like to explore how to combine the efficiencies of an agile approach to problem solving, like the Council’s small teams, with the need for accountability and transparency, to make progress on policy conversations. When would such an approach be most appropriate and how can we ensure that it does not circumvent required steps in a policy development process</a:t>
            </a:r>
            <a:r>
              <a:rPr lang="en-US" sz="4000" dirty="0" smtClean="0">
                <a:latin typeface="+mn-lt"/>
              </a:rPr>
              <a:t>?”</a:t>
            </a:r>
            <a:r>
              <a:rPr lang="en-US" sz="4000" dirty="0"/>
              <a:t/>
            </a:r>
            <a:br>
              <a:rPr lang="en-US" sz="4000" dirty="0"/>
            </a:br>
            <a:r>
              <a:rPr lang="en-US" sz="1100" dirty="0">
                <a:latin typeface="+mn-lt"/>
                <a:sym typeface="Wingdings" panose="05000000000000000000" pitchFamily="2" charset="2"/>
              </a:rPr>
              <a:t/>
            </a:r>
            <a:br>
              <a:rPr lang="en-US" sz="1100" dirty="0">
                <a:latin typeface="+mn-lt"/>
                <a:sym typeface="Wingdings" panose="05000000000000000000" pitchFamily="2" charset="2"/>
              </a:rPr>
            </a:br>
            <a:r>
              <a:rPr lang="en-US" sz="4000" dirty="0" smtClean="0">
                <a:latin typeface="+mn-lt"/>
                <a:sym typeface="Wingdings" panose="05000000000000000000" pitchFamily="2" charset="2"/>
              </a:rPr>
              <a:t> What does the question mean?</a:t>
            </a:r>
            <a:br>
              <a:rPr lang="en-US" sz="4000" dirty="0" smtClean="0">
                <a:latin typeface="+mn-lt"/>
                <a:sym typeface="Wingdings" panose="05000000000000000000" pitchFamily="2" charset="2"/>
              </a:rPr>
            </a:br>
            <a:r>
              <a:rPr lang="en-US" sz="4000" dirty="0" smtClean="0">
                <a:latin typeface="+mn-lt"/>
                <a:sym typeface="Wingdings" panose="05000000000000000000" pitchFamily="2" charset="2"/>
              </a:rPr>
              <a:t> What do we think? </a:t>
            </a:r>
            <a:r>
              <a:rPr lang="en-US" sz="4000" dirty="0" smtClean="0">
                <a:latin typeface="+mn-lt"/>
                <a:sym typeface="Wingdings" panose="05000000000000000000" pitchFamily="2" charset="2"/>
              </a:rPr>
              <a:t>Discussion!</a:t>
            </a:r>
            <a:r>
              <a:rPr lang="en-US" sz="4000" dirty="0" smtClean="0">
                <a:latin typeface="+mn-lt"/>
                <a:sym typeface="Wingdings" panose="05000000000000000000" pitchFamily="2" charset="2"/>
              </a:rPr>
              <a:t/>
            </a:r>
            <a:br>
              <a:rPr lang="en-US" sz="4000" dirty="0" smtClean="0">
                <a:latin typeface="+mn-lt"/>
                <a:sym typeface="Wingdings" panose="05000000000000000000" pitchFamily="2" charset="2"/>
              </a:rPr>
            </a:br>
            <a:endParaRPr lang="en-US" sz="4000" dirty="0">
              <a:latin typeface="+mn-lt"/>
            </a:endParaRPr>
          </a:p>
        </p:txBody>
      </p:sp>
    </p:spTree>
    <p:extLst>
      <p:ext uri="{BB962C8B-B14F-4D97-AF65-F5344CB8AC3E}">
        <p14:creationId xmlns:p14="http://schemas.microsoft.com/office/powerpoint/2010/main" val="32968705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3345" y="1196407"/>
            <a:ext cx="11540837"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3900" b="1" u="sng" dirty="0" smtClean="0">
                <a:latin typeface="+mn-lt"/>
              </a:rPr>
              <a:t>If we have time: Our NCSG Question </a:t>
            </a:r>
            <a:r>
              <a:rPr lang="en-US" sz="3900" b="1" u="sng" dirty="0" smtClean="0">
                <a:latin typeface="+mn-lt"/>
              </a:rPr>
              <a:t>to the Board on Applicant Support:</a:t>
            </a:r>
            <a:r>
              <a:rPr lang="en-US" sz="3900" dirty="0" smtClean="0">
                <a:latin typeface="+mn-lt"/>
              </a:rPr>
              <a:t/>
            </a:r>
            <a:br>
              <a:rPr lang="en-US" sz="3900" dirty="0" smtClean="0">
                <a:latin typeface="+mn-lt"/>
              </a:rPr>
            </a:br>
            <a:r>
              <a:rPr lang="en-US" sz="1300" dirty="0" smtClean="0">
                <a:latin typeface="+mn-lt"/>
              </a:rPr>
              <a:t/>
            </a:r>
            <a:br>
              <a:rPr lang="en-US" sz="1300" dirty="0" smtClean="0">
                <a:latin typeface="+mn-lt"/>
              </a:rPr>
            </a:br>
            <a:r>
              <a:rPr lang="en-US" sz="3900" dirty="0" smtClean="0">
                <a:latin typeface="+mn-lt"/>
              </a:rPr>
              <a:t>“Applicant </a:t>
            </a:r>
            <a:r>
              <a:rPr lang="en-US" sz="3900" dirty="0" smtClean="0">
                <a:latin typeface="+mn-lt"/>
              </a:rPr>
              <a:t>Support is a topic dear to the heart of NCSG. The SubPro </a:t>
            </a:r>
            <a:r>
              <a:rPr lang="en-US" sz="3900" dirty="0" smtClean="0">
                <a:latin typeface="+mn-lt"/>
              </a:rPr>
              <a:t>ODP [Operational Design Phase- an ICANN Staff assessments with reports to Community] suggested </a:t>
            </a:r>
            <a:r>
              <a:rPr lang="en-US" sz="3900" dirty="0" smtClean="0">
                <a:latin typeface="+mn-lt"/>
              </a:rPr>
              <a:t>that the applicant support program start 18 months prior to the anticipated opening of the application submission period. The ODA also offered 2 options for implementing SubPro outputs, where option 2 would only require 18 months of implementation. While the GGP continues its work, it seems impossible to incorporate the Applicant Support Program in time for the next round in the aggressive timeline of </a:t>
            </a:r>
            <a:r>
              <a:rPr lang="en-US" sz="3900" dirty="0" smtClean="0">
                <a:latin typeface="+mn-lt"/>
              </a:rPr>
              <a:t/>
            </a:r>
            <a:br>
              <a:rPr lang="en-US" sz="3900" dirty="0" smtClean="0">
                <a:latin typeface="+mn-lt"/>
              </a:rPr>
            </a:br>
            <a:r>
              <a:rPr lang="en-US" sz="3900" dirty="0" smtClean="0">
                <a:latin typeface="+mn-lt"/>
              </a:rPr>
              <a:t>Option </a:t>
            </a:r>
            <a:r>
              <a:rPr lang="en-US" sz="3900" dirty="0" smtClean="0">
                <a:latin typeface="+mn-lt"/>
              </a:rPr>
              <a:t>2… [</a:t>
            </a:r>
            <a:r>
              <a:rPr lang="en-US" sz="3900" i="1" dirty="0" smtClean="0">
                <a:latin typeface="+mn-lt"/>
              </a:rPr>
              <a:t>continued next slide</a:t>
            </a:r>
            <a:r>
              <a:rPr lang="en-US" sz="3900" dirty="0" smtClean="0">
                <a:latin typeface="+mn-lt"/>
              </a:rPr>
              <a:t>].</a:t>
            </a:r>
            <a:endParaRPr lang="en-US" sz="3900" dirty="0">
              <a:latin typeface="+mn-lt"/>
            </a:endParaRPr>
          </a:p>
        </p:txBody>
      </p:sp>
    </p:spTree>
    <p:extLst>
      <p:ext uri="{BB962C8B-B14F-4D97-AF65-F5344CB8AC3E}">
        <p14:creationId xmlns:p14="http://schemas.microsoft.com/office/powerpoint/2010/main" val="34243499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7819" y="1196407"/>
            <a:ext cx="11762508" cy="1325563"/>
          </a:xfrm>
        </p:spPr>
        <p:txBody>
          <a:bodyPr>
            <a:normAutofit fontScale="90000"/>
          </a:bodyPr>
          <a:lstStyle/>
          <a:p>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sz="3600" b="1" u="sng" dirty="0" smtClean="0">
                <a:latin typeface="+mn-lt"/>
              </a:rPr>
              <a:t>Our Question to the Board</a:t>
            </a:r>
            <a:r>
              <a:rPr lang="en-US" sz="3600" b="1" u="sng" dirty="0">
                <a:latin typeface="+mn-lt"/>
              </a:rPr>
              <a:t> </a:t>
            </a:r>
            <a:r>
              <a:rPr lang="en-US" sz="3600" b="1" u="sng" dirty="0" smtClean="0">
                <a:latin typeface="+mn-lt"/>
              </a:rPr>
              <a:t>on Applicant Support:</a:t>
            </a:r>
            <a:r>
              <a:rPr lang="en-US" sz="3600" dirty="0" smtClean="0">
                <a:latin typeface="+mn-lt"/>
              </a:rPr>
              <a:t/>
            </a:r>
            <a:br>
              <a:rPr lang="en-US" sz="3600" dirty="0" smtClean="0">
                <a:latin typeface="+mn-lt"/>
              </a:rPr>
            </a:br>
            <a:r>
              <a:rPr lang="en-US" sz="3600" dirty="0" smtClean="0">
                <a:latin typeface="+mn-lt"/>
              </a:rPr>
              <a:t>… We </a:t>
            </a:r>
            <a:r>
              <a:rPr lang="en-US" sz="3600" dirty="0">
                <a:latin typeface="+mn-lt"/>
              </a:rPr>
              <a:t>appreciate the org's effort in mitigating risks and enhancing efficiency by developing option 2, but the NCSG feels strongly that the next round will be unfair if we open it without a meaningful and genuinely effective applicant support program</a:t>
            </a:r>
            <a:r>
              <a:rPr lang="en-US" sz="3600" dirty="0" smtClean="0">
                <a:latin typeface="+mn-lt"/>
              </a:rPr>
              <a:t>.”</a:t>
            </a:r>
            <a:r>
              <a:rPr lang="en-US" sz="3600" dirty="0">
                <a:latin typeface="+mn-lt"/>
              </a:rPr>
              <a:t/>
            </a:r>
            <a:br>
              <a:rPr lang="en-US" sz="3600" dirty="0">
                <a:latin typeface="+mn-lt"/>
              </a:rPr>
            </a:br>
            <a:r>
              <a:rPr lang="en-US" sz="3300" i="1" dirty="0" smtClean="0">
                <a:latin typeface="+mn-lt"/>
                <a:sym typeface="Wingdings" panose="05000000000000000000" pitchFamily="2" charset="2"/>
              </a:rPr>
              <a:t> </a:t>
            </a:r>
            <a:r>
              <a:rPr lang="en-US" sz="3300" dirty="0" smtClean="0">
                <a:latin typeface="+mn-lt"/>
                <a:sym typeface="Wingdings" panose="05000000000000000000" pitchFamily="2" charset="2"/>
              </a:rPr>
              <a:t>Can we ask the Board to start the marketing process earlier than 18 months? Indigenous tribes and other minority groups (noncommercial groups) need more time to prepare!</a:t>
            </a:r>
            <a:br>
              <a:rPr lang="en-US" sz="3300" dirty="0" smtClean="0">
                <a:latin typeface="+mn-lt"/>
                <a:sym typeface="Wingdings" panose="05000000000000000000" pitchFamily="2" charset="2"/>
              </a:rPr>
            </a:br>
            <a:r>
              <a:rPr lang="en-US" sz="3300" dirty="0" smtClean="0">
                <a:latin typeface="+mn-lt"/>
                <a:sym typeface="Wingdings" panose="05000000000000000000" pitchFamily="2" charset="2"/>
              </a:rPr>
              <a:t> Indigenous peoples/minority groups need time to evaluate “big picture</a:t>
            </a:r>
            <a:br>
              <a:rPr lang="en-US" sz="3300" dirty="0" smtClean="0">
                <a:latin typeface="+mn-lt"/>
                <a:sym typeface="Wingdings" panose="05000000000000000000" pitchFamily="2" charset="2"/>
              </a:rPr>
            </a:br>
            <a:r>
              <a:rPr lang="en-US" sz="3300" dirty="0" smtClean="0">
                <a:latin typeface="+mn-lt"/>
                <a:sym typeface="Wingdings" panose="05000000000000000000" pitchFamily="2" charset="2"/>
              </a:rPr>
              <a:t> issues:  resources for education, infrastructure (physical) vs. new gTLDs.</a:t>
            </a:r>
            <a:br>
              <a:rPr lang="en-US" sz="3300" dirty="0" smtClean="0">
                <a:latin typeface="+mn-lt"/>
                <a:sym typeface="Wingdings" panose="05000000000000000000" pitchFamily="2" charset="2"/>
              </a:rPr>
            </a:br>
            <a:r>
              <a:rPr lang="en-US" sz="3300" dirty="0" smtClean="0">
                <a:latin typeface="+mn-lt"/>
                <a:sym typeface="Wingdings" panose="05000000000000000000" pitchFamily="2" charset="2"/>
              </a:rPr>
              <a:t> </a:t>
            </a:r>
            <a:r>
              <a:rPr lang="en-US" sz="3300" u="sng" dirty="0" smtClean="0">
                <a:latin typeface="+mn-lt"/>
                <a:sym typeface="Wingdings" panose="05000000000000000000" pitchFamily="2" charset="2"/>
              </a:rPr>
              <a:t>If ICANN approaches these groups early</a:t>
            </a:r>
            <a:r>
              <a:rPr lang="en-US" sz="3300" dirty="0" smtClean="0">
                <a:latin typeface="+mn-lt"/>
                <a:sym typeface="Wingdings" panose="05000000000000000000" pitchFamily="2" charset="2"/>
              </a:rPr>
              <a:t>, then they </a:t>
            </a:r>
            <a:r>
              <a:rPr lang="en-US" sz="3300" dirty="0" smtClean="0">
                <a:latin typeface="+mn-lt"/>
                <a:sym typeface="Wingdings" panose="05000000000000000000" pitchFamily="2" charset="2"/>
              </a:rPr>
              <a:t>may be </a:t>
            </a:r>
            <a:r>
              <a:rPr lang="en-US" sz="3300" dirty="0" smtClean="0">
                <a:latin typeface="+mn-lt"/>
                <a:sym typeface="Wingdings" panose="05000000000000000000" pitchFamily="2" charset="2"/>
              </a:rPr>
              <a:t>ready to move forward when </a:t>
            </a:r>
            <a:r>
              <a:rPr lang="en-US" sz="3300" dirty="0" smtClean="0">
                <a:latin typeface="+mn-lt"/>
                <a:sym typeface="Wingdings" panose="05000000000000000000" pitchFamily="2" charset="2"/>
              </a:rPr>
              <a:t>details </a:t>
            </a:r>
            <a:r>
              <a:rPr lang="en-US" sz="3300" dirty="0" smtClean="0">
                <a:latin typeface="+mn-lt"/>
                <a:sym typeface="Wingdings" panose="05000000000000000000" pitchFamily="2" charset="2"/>
              </a:rPr>
              <a:t>of Applicant Support and New gTLD Applicant Guidebook are finalized </a:t>
            </a:r>
            <a:r>
              <a:rPr lang="en-US" sz="3300" dirty="0" smtClean="0">
                <a:latin typeface="+mn-lt"/>
                <a:sym typeface="Wingdings" panose="05000000000000000000" pitchFamily="2" charset="2"/>
              </a:rPr>
              <a:t>(about </a:t>
            </a:r>
            <a:r>
              <a:rPr lang="en-US" sz="3300" dirty="0" smtClean="0">
                <a:latin typeface="+mn-lt"/>
                <a:sym typeface="Wingdings" panose="05000000000000000000" pitchFamily="2" charset="2"/>
              </a:rPr>
              <a:t>18 months before next round opens).</a:t>
            </a:r>
            <a:endParaRPr lang="en-US" sz="3300" dirty="0">
              <a:latin typeface="+mn-lt"/>
            </a:endParaRPr>
          </a:p>
        </p:txBody>
      </p:sp>
    </p:spTree>
    <p:extLst>
      <p:ext uri="{BB962C8B-B14F-4D97-AF65-F5344CB8AC3E}">
        <p14:creationId xmlns:p14="http://schemas.microsoft.com/office/powerpoint/2010/main" val="34680133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196407"/>
            <a:ext cx="10515600" cy="1325563"/>
          </a:xfrm>
        </p:spPr>
        <p:txBody>
          <a:bodyPr>
            <a:normAutofit fontScale="90000"/>
          </a:bodyPr>
          <a:lstStyle/>
          <a:p>
            <a:pPr algn="ctr"/>
            <a:r>
              <a:rPr lang="en-US" dirty="0" smtClean="0"/>
              <a:t> </a:t>
            </a:r>
            <a:br>
              <a:rPr lang="en-US" dirty="0" smtClean="0"/>
            </a:br>
            <a:r>
              <a:rPr lang="en-US" dirty="0"/>
              <a:t/>
            </a:r>
            <a:br>
              <a:rPr lang="en-US" dirty="0"/>
            </a:br>
            <a:r>
              <a:rPr lang="en-US" dirty="0" smtClean="0"/>
              <a:t/>
            </a:r>
            <a:br>
              <a:rPr lang="en-US" dirty="0" smtClean="0"/>
            </a:br>
            <a:r>
              <a:rPr lang="en-US" dirty="0"/>
              <a:t/>
            </a:r>
            <a:br>
              <a:rPr lang="en-US" dirty="0"/>
            </a:br>
            <a:r>
              <a:rPr lang="en-US" dirty="0"/>
              <a:t/>
            </a:r>
            <a:br>
              <a:rPr lang="en-US" dirty="0"/>
            </a:br>
            <a:r>
              <a:rPr lang="en-US" dirty="0" smtClean="0"/>
              <a:t/>
            </a:r>
            <a:br>
              <a:rPr lang="en-US" dirty="0" smtClean="0"/>
            </a:br>
            <a:r>
              <a:rPr lang="en-US" dirty="0" smtClean="0">
                <a:latin typeface="+mn-lt"/>
              </a:rPr>
              <a:t>Thank </a:t>
            </a:r>
            <a:r>
              <a:rPr lang="en-US" dirty="0" smtClean="0">
                <a:latin typeface="+mn-lt"/>
              </a:rPr>
              <a:t>you for our discussion </a:t>
            </a:r>
            <a:r>
              <a:rPr lang="en-US" dirty="0" smtClean="0">
                <a:latin typeface="+mn-lt"/>
              </a:rPr>
              <a:t>and </a:t>
            </a:r>
            <a:r>
              <a:rPr lang="en-US" dirty="0" smtClean="0">
                <a:latin typeface="+mn-lt"/>
              </a:rPr>
              <a:t/>
            </a:r>
            <a:br>
              <a:rPr lang="en-US" dirty="0" smtClean="0">
                <a:latin typeface="+mn-lt"/>
              </a:rPr>
            </a:br>
            <a:r>
              <a:rPr lang="en-US" dirty="0" smtClean="0">
                <a:latin typeface="+mn-lt"/>
              </a:rPr>
              <a:t>have </a:t>
            </a:r>
            <a:r>
              <a:rPr lang="en-US" dirty="0" smtClean="0">
                <a:latin typeface="+mn-lt"/>
              </a:rPr>
              <a:t>a good </a:t>
            </a:r>
            <a:r>
              <a:rPr lang="en-US" dirty="0" smtClean="0">
                <a:latin typeface="+mn-lt"/>
              </a:rPr>
              <a:t>meeting! </a:t>
            </a:r>
            <a:r>
              <a:rPr lang="en-US" sz="4000" b="1" u="sng" dirty="0" smtClean="0">
                <a:latin typeface="+mn-lt"/>
              </a:rPr>
              <a:t/>
            </a:r>
            <a:br>
              <a:rPr lang="en-US" sz="4000" b="1" u="sng" dirty="0" smtClean="0">
                <a:latin typeface="+mn-lt"/>
              </a:rPr>
            </a:br>
            <a:r>
              <a:rPr lang="en-US" sz="4000" dirty="0" smtClean="0">
                <a:latin typeface="+mn-lt"/>
              </a:rPr>
              <a:t/>
            </a:r>
            <a:br>
              <a:rPr lang="en-US" sz="4000" dirty="0" smtClean="0">
                <a:latin typeface="+mn-lt"/>
              </a:rPr>
            </a:br>
            <a:endParaRPr lang="en-US" sz="4000" dirty="0">
              <a:latin typeface="+mn-lt"/>
            </a:endParaRPr>
          </a:p>
        </p:txBody>
      </p:sp>
    </p:spTree>
    <p:extLst>
      <p:ext uri="{BB962C8B-B14F-4D97-AF65-F5344CB8AC3E}">
        <p14:creationId xmlns:p14="http://schemas.microsoft.com/office/powerpoint/2010/main" val="306326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mn-lt"/>
              </a:rPr>
              <a:t/>
            </a:r>
            <a:br>
              <a:rPr lang="en-US" dirty="0" smtClean="0">
                <a:latin typeface="+mn-lt"/>
              </a:rPr>
            </a:br>
            <a:r>
              <a:rPr lang="en-US" sz="3600" b="1" dirty="0" smtClean="0">
                <a:solidFill>
                  <a:srgbClr val="002060"/>
                </a:solidFill>
                <a:latin typeface="+mn-lt"/>
              </a:rPr>
              <a:t>NCSG Meeting </a:t>
            </a:r>
            <a:br>
              <a:rPr lang="en-US" sz="3600" b="1" dirty="0" smtClean="0">
                <a:solidFill>
                  <a:srgbClr val="002060"/>
                </a:solidFill>
                <a:latin typeface="+mn-lt"/>
              </a:rPr>
            </a:br>
            <a:r>
              <a:rPr lang="en-US" sz="3600" b="1" dirty="0" smtClean="0">
                <a:solidFill>
                  <a:srgbClr val="002060"/>
                </a:solidFill>
                <a:latin typeface="+mn-lt"/>
              </a:rPr>
              <a:t>ICANN 76:  12 March 2023  </a:t>
            </a:r>
            <a:r>
              <a:rPr lang="en-US" sz="3600" b="1" dirty="0" smtClean="0">
                <a:solidFill>
                  <a:srgbClr val="002060"/>
                </a:solidFill>
              </a:rPr>
              <a:t/>
            </a:r>
            <a:br>
              <a:rPr lang="en-US" sz="3600" b="1" dirty="0" smtClean="0">
                <a:solidFill>
                  <a:srgbClr val="002060"/>
                </a:solidFill>
              </a:rPr>
            </a:br>
            <a:r>
              <a:rPr lang="en-US" sz="3600" b="1" dirty="0" smtClean="0">
                <a:solidFill>
                  <a:srgbClr val="002060"/>
                </a:solidFill>
              </a:rPr>
              <a:t/>
            </a:r>
            <a:br>
              <a:rPr lang="en-US" sz="3600" b="1" dirty="0" smtClean="0">
                <a:solidFill>
                  <a:srgbClr val="002060"/>
                </a:solidFill>
              </a:rPr>
            </a:br>
            <a:endParaRPr lang="en-US" sz="3600" i="1" dirty="0"/>
          </a:p>
        </p:txBody>
      </p:sp>
      <p:sp>
        <p:nvSpPr>
          <p:cNvPr id="3" name="Subtitle 2"/>
          <p:cNvSpPr>
            <a:spLocks noGrp="1"/>
          </p:cNvSpPr>
          <p:nvPr>
            <p:ph type="subTitle" idx="1"/>
          </p:nvPr>
        </p:nvSpPr>
        <p:spPr>
          <a:xfrm>
            <a:off x="1524000" y="3807778"/>
            <a:ext cx="9144000" cy="1655762"/>
          </a:xfrm>
        </p:spPr>
        <p:txBody>
          <a:bodyPr>
            <a:noAutofit/>
          </a:bodyPr>
          <a:lstStyle/>
          <a:p>
            <a:pPr marL="457200" indent="-457200" algn="l">
              <a:buAutoNum type="arabicParenR"/>
            </a:pPr>
            <a:r>
              <a:rPr lang="en-US" sz="3200" dirty="0" smtClean="0"/>
              <a:t>What are Closed Generics &amp; A Brief History</a:t>
            </a:r>
          </a:p>
          <a:p>
            <a:pPr marL="457200" indent="-457200" algn="l">
              <a:buAutoNum type="arabicParenR"/>
            </a:pPr>
            <a:r>
              <a:rPr lang="en-US" sz="3200" dirty="0" smtClean="0"/>
              <a:t>Closed Generics Small Group – GNSO, GAC &amp; ALAC</a:t>
            </a:r>
          </a:p>
          <a:p>
            <a:pPr algn="l"/>
            <a:r>
              <a:rPr lang="en-US" sz="3200" dirty="0" smtClean="0"/>
              <a:t>(A Small Group working together)</a:t>
            </a:r>
            <a:endParaRPr lang="en-US" sz="3200" dirty="0"/>
          </a:p>
        </p:txBody>
      </p:sp>
      <p:pic>
        <p:nvPicPr>
          <p:cNvPr id="4" name="Picture 3"/>
          <p:cNvPicPr>
            <a:picLocks noChangeAspect="1"/>
          </p:cNvPicPr>
          <p:nvPr/>
        </p:nvPicPr>
        <p:blipFill>
          <a:blip r:embed="rId2"/>
          <a:stretch>
            <a:fillRect/>
          </a:stretch>
        </p:blipFill>
        <p:spPr>
          <a:xfrm>
            <a:off x="412297" y="269876"/>
            <a:ext cx="6951048" cy="852487"/>
          </a:xfrm>
          <a:prstGeom prst="rect">
            <a:avLst/>
          </a:prstGeom>
        </p:spPr>
      </p:pic>
    </p:spTree>
    <p:extLst>
      <p:ext uri="{BB962C8B-B14F-4D97-AF65-F5344CB8AC3E}">
        <p14:creationId xmlns:p14="http://schemas.microsoft.com/office/powerpoint/2010/main" val="1306232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latin typeface="+mn-lt"/>
              </a:rPr>
              <a:t>1) What are Closed Generics &amp; </a:t>
            </a:r>
            <a:br>
              <a:rPr lang="en-US" sz="4000" dirty="0" smtClean="0">
                <a:latin typeface="+mn-lt"/>
              </a:rPr>
            </a:br>
            <a:r>
              <a:rPr lang="en-US" sz="4000" dirty="0" smtClean="0">
                <a:latin typeface="+mn-lt"/>
              </a:rPr>
              <a:t>A Brief History</a:t>
            </a:r>
            <a:endParaRPr lang="en-US" sz="4000" dirty="0">
              <a:latin typeface="+mn-lt"/>
            </a:endParaRPr>
          </a:p>
        </p:txBody>
      </p:sp>
    </p:spTree>
    <p:extLst>
      <p:ext uri="{BB962C8B-B14F-4D97-AF65-F5344CB8AC3E}">
        <p14:creationId xmlns:p14="http://schemas.microsoft.com/office/powerpoint/2010/main" val="1061906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539683"/>
            <a:ext cx="9144000" cy="2387600"/>
          </a:xfrm>
        </p:spPr>
        <p:txBody>
          <a:bodyPr>
            <a:normAutofit fontScale="90000"/>
          </a:bodyPr>
          <a:lstStyle/>
          <a:p>
            <a:pPr algn="l"/>
            <a:r>
              <a:rPr lang="en-US" sz="4000" dirty="0" smtClean="0">
                <a:latin typeface="+mn-lt"/>
              </a:rPr>
              <a:t>Closed Generics are a strange exception to the </a:t>
            </a:r>
            <a:r>
              <a:rPr lang="en-US" sz="4000" b="1" dirty="0" smtClean="0">
                <a:latin typeface="+mn-lt"/>
              </a:rPr>
              <a:t>general ICANN rule </a:t>
            </a:r>
            <a:r>
              <a:rPr lang="en-US" sz="4000" dirty="0" smtClean="0">
                <a:latin typeface="+mn-lt"/>
              </a:rPr>
              <a:t>that:</a:t>
            </a:r>
            <a:r>
              <a:rPr lang="en-US" sz="4000" dirty="0">
                <a:latin typeface="+mn-lt"/>
              </a:rPr>
              <a:t/>
            </a:r>
            <a:br>
              <a:rPr lang="en-US" sz="4000" dirty="0">
                <a:latin typeface="+mn-lt"/>
              </a:rPr>
            </a:br>
            <a:r>
              <a:rPr lang="en-US" sz="4000" dirty="0" smtClean="0">
                <a:latin typeface="+mn-lt"/>
              </a:rPr>
              <a:t/>
            </a:r>
            <a:br>
              <a:rPr lang="en-US" sz="4000" dirty="0" smtClean="0">
                <a:latin typeface="+mn-lt"/>
              </a:rPr>
            </a:br>
            <a:r>
              <a:rPr lang="en-US" sz="4000" dirty="0" smtClean="0">
                <a:latin typeface="+mn-lt"/>
              </a:rPr>
              <a:t>Registrars -&gt; sell Domain Names to Registrants</a:t>
            </a:r>
            <a:br>
              <a:rPr lang="en-US" sz="4000" dirty="0" smtClean="0">
                <a:latin typeface="+mn-lt"/>
              </a:rPr>
            </a:br>
            <a:r>
              <a:rPr lang="en-US" sz="4000" dirty="0" smtClean="0">
                <a:latin typeface="+mn-lt"/>
              </a:rPr>
              <a:t/>
            </a:r>
            <a:br>
              <a:rPr lang="en-US" sz="4000" dirty="0" smtClean="0">
                <a:latin typeface="+mn-lt"/>
              </a:rPr>
            </a:br>
            <a:r>
              <a:rPr lang="en-US" sz="4000" dirty="0" smtClean="0">
                <a:latin typeface="+mn-lt"/>
              </a:rPr>
              <a:t>gTLD Registries -&gt; sell Domain Names to Registrars</a:t>
            </a:r>
            <a:endParaRPr lang="en-US" dirty="0">
              <a:latin typeface="+mn-lt"/>
            </a:endParaRPr>
          </a:p>
        </p:txBody>
      </p:sp>
    </p:spTree>
    <p:extLst>
      <p:ext uri="{BB962C8B-B14F-4D97-AF65-F5344CB8AC3E}">
        <p14:creationId xmlns:p14="http://schemas.microsoft.com/office/powerpoint/2010/main" val="5177254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191193"/>
            <a:ext cx="9144000" cy="2387600"/>
          </a:xfrm>
        </p:spPr>
        <p:txBody>
          <a:bodyPr>
            <a:noAutofit/>
          </a:bodyPr>
          <a:lstStyle/>
          <a:p>
            <a:r>
              <a:rPr lang="en-US" sz="4000" dirty="0" smtClean="0">
                <a:latin typeface="+mn-lt"/>
              </a:rPr>
              <a:t>Most gTLDs are open: </a:t>
            </a:r>
            <a:br>
              <a:rPr lang="en-US" sz="4000" dirty="0" smtClean="0">
                <a:latin typeface="+mn-lt"/>
              </a:rPr>
            </a:br>
            <a:r>
              <a:rPr lang="en-US" sz="4000" dirty="0" smtClean="0">
                <a:latin typeface="+mn-lt"/>
              </a:rPr>
              <a:t>.com, .org, .net</a:t>
            </a:r>
            <a:br>
              <a:rPr lang="en-US" sz="4000" dirty="0" smtClean="0">
                <a:latin typeface="+mn-lt"/>
              </a:rPr>
            </a:br>
            <a:r>
              <a:rPr lang="en-US" sz="4000" dirty="0" smtClean="0">
                <a:latin typeface="+mn-lt"/>
              </a:rPr>
              <a:t>.xyz, .horse, .vip, .club</a:t>
            </a:r>
            <a:br>
              <a:rPr lang="en-US" sz="4000" dirty="0" smtClean="0">
                <a:latin typeface="+mn-lt"/>
              </a:rPr>
            </a:br>
            <a:r>
              <a:rPr lang="en-US" sz="4000" dirty="0">
                <a:latin typeface="+mn-lt"/>
              </a:rPr>
              <a:t/>
            </a:r>
            <a:br>
              <a:rPr lang="en-US" sz="4000" dirty="0">
                <a:latin typeface="+mn-lt"/>
              </a:rPr>
            </a:br>
            <a:r>
              <a:rPr lang="en-US" sz="4000" dirty="0" smtClean="0">
                <a:latin typeface="+mn-lt"/>
              </a:rPr>
              <a:t>A few “Brand gTLDs” we agreed could be “closed,” e.g., </a:t>
            </a:r>
            <a:br>
              <a:rPr lang="en-US" sz="4000" dirty="0" smtClean="0">
                <a:latin typeface="+mn-lt"/>
              </a:rPr>
            </a:br>
            <a:r>
              <a:rPr lang="en-US" sz="4000" dirty="0" smtClean="0">
                <a:latin typeface="+mn-lt"/>
              </a:rPr>
              <a:t>.sony, .ibm, .panasonic</a:t>
            </a:r>
            <a:endParaRPr lang="en-US" sz="4000" dirty="0">
              <a:latin typeface="+mn-lt"/>
            </a:endParaRPr>
          </a:p>
        </p:txBody>
      </p:sp>
    </p:spTree>
    <p:extLst>
      <p:ext uri="{BB962C8B-B14F-4D97-AF65-F5344CB8AC3E}">
        <p14:creationId xmlns:p14="http://schemas.microsoft.com/office/powerpoint/2010/main" val="2842467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88962"/>
            <a:ext cx="9639300" cy="1844449"/>
          </a:xfrm>
        </p:spPr>
        <p:txBody>
          <a:bodyPr>
            <a:noAutofit/>
          </a:bodyPr>
          <a:lstStyle/>
          <a:p>
            <a:r>
              <a:rPr lang="en-US" sz="3600" dirty="0" smtClean="0">
                <a:latin typeface="+mn-lt"/>
              </a:rPr>
              <a:t>But in 2012, the largest companies in the world </a:t>
            </a:r>
            <a:r>
              <a:rPr lang="en-US" sz="3600" dirty="0" smtClean="0">
                <a:latin typeface="+mn-lt"/>
              </a:rPr>
              <a:t>applied </a:t>
            </a:r>
            <a:r>
              <a:rPr lang="en-US" sz="3600" dirty="0" smtClean="0">
                <a:latin typeface="+mn-lt"/>
              </a:rPr>
              <a:t>for some new </a:t>
            </a:r>
            <a:r>
              <a:rPr lang="en-US" sz="3600" dirty="0" smtClean="0">
                <a:latin typeface="+mn-lt"/>
              </a:rPr>
              <a:t>“</a:t>
            </a:r>
            <a:r>
              <a:rPr lang="en-US" sz="3600" dirty="0" smtClean="0">
                <a:latin typeface="+mn-lt"/>
              </a:rPr>
              <a:t>Closed Generic” gTLDs</a:t>
            </a:r>
            <a:br>
              <a:rPr lang="en-US" sz="3600" dirty="0" smtClean="0">
                <a:latin typeface="+mn-lt"/>
              </a:rPr>
            </a:br>
            <a:endParaRPr lang="en-US" sz="3600" dirty="0">
              <a:latin typeface="+mn-lt"/>
            </a:endParaRPr>
          </a:p>
        </p:txBody>
      </p:sp>
      <p:sp>
        <p:nvSpPr>
          <p:cNvPr id="3" name="Subtitle 2"/>
          <p:cNvSpPr>
            <a:spLocks noGrp="1"/>
          </p:cNvSpPr>
          <p:nvPr>
            <p:ph type="subTitle" idx="1"/>
          </p:nvPr>
        </p:nvSpPr>
        <p:spPr>
          <a:xfrm>
            <a:off x="525780" y="1868580"/>
            <a:ext cx="10737966" cy="1836516"/>
          </a:xfrm>
        </p:spPr>
        <p:txBody>
          <a:bodyPr>
            <a:noAutofit/>
          </a:bodyPr>
          <a:lstStyle/>
          <a:p>
            <a:pPr algn="l"/>
            <a:r>
              <a:rPr lang="en-US" sz="3200" i="1" dirty="0" smtClean="0"/>
              <a:t>“Closed Generic” </a:t>
            </a:r>
            <a:r>
              <a:rPr lang="en-US" sz="3200" i="1" dirty="0" smtClean="0"/>
              <a:t>gTLD, at the time, was the </a:t>
            </a:r>
            <a:r>
              <a:rPr lang="en-US" sz="3200" i="1" dirty="0" smtClean="0"/>
              <a:t>“generic word” of a business, industry, organization or </a:t>
            </a:r>
            <a:r>
              <a:rPr lang="en-US" sz="3200" i="1" dirty="0" smtClean="0"/>
              <a:t>thing</a:t>
            </a:r>
            <a:r>
              <a:rPr lang="en-US" sz="3200" i="1" dirty="0" smtClean="0"/>
              <a:t>, applied for by one business, to be run solely for that one business.  </a:t>
            </a:r>
            <a:endParaRPr lang="en-US" sz="3200" i="1" dirty="0" smtClean="0"/>
          </a:p>
        </p:txBody>
      </p:sp>
      <p:graphicFrame>
        <p:nvGraphicFramePr>
          <p:cNvPr id="5" name="Table 4"/>
          <p:cNvGraphicFramePr>
            <a:graphicFrameLocks noGrp="1"/>
          </p:cNvGraphicFramePr>
          <p:nvPr>
            <p:extLst>
              <p:ext uri="{D42A27DB-BD31-4B8C-83A1-F6EECF244321}">
                <p14:modId xmlns:p14="http://schemas.microsoft.com/office/powerpoint/2010/main" val="3051552659"/>
              </p:ext>
            </p:extLst>
          </p:nvPr>
        </p:nvGraphicFramePr>
        <p:xfrm>
          <a:off x="525780" y="3283964"/>
          <a:ext cx="10118716" cy="3168120"/>
        </p:xfrm>
        <a:graphic>
          <a:graphicData uri="http://schemas.openxmlformats.org/drawingml/2006/table">
            <a:tbl>
              <a:tblPr firstRow="1" bandRow="1">
                <a:tableStyleId>{5C22544A-7EE6-4342-B048-85BDC9FD1C3A}</a:tableStyleId>
              </a:tblPr>
              <a:tblGrid>
                <a:gridCol w="5059358"/>
                <a:gridCol w="5059358"/>
              </a:tblGrid>
              <a:tr h="461667">
                <a:tc>
                  <a:txBody>
                    <a:bodyPr/>
                    <a:lstStyle/>
                    <a:p>
                      <a:r>
                        <a:rPr lang="en-US" sz="2400" dirty="0" smtClean="0"/>
                        <a:t>.BLOG (Google)</a:t>
                      </a:r>
                      <a:endParaRPr lang="en-US" sz="2400" dirty="0"/>
                    </a:p>
                  </a:txBody>
                  <a:tcPr marL="101299" marR="101299" marT="50650" marB="50650"/>
                </a:tc>
                <a:tc>
                  <a:txBody>
                    <a:bodyPr/>
                    <a:lstStyle/>
                    <a:p>
                      <a:r>
                        <a:rPr lang="en-US" sz="2400" dirty="0" smtClean="0"/>
                        <a:t>.CARS</a:t>
                      </a:r>
                      <a:endParaRPr lang="en-US" sz="2400" dirty="0"/>
                    </a:p>
                  </a:txBody>
                  <a:tcPr marL="101299" marR="101299" marT="50650" marB="50650"/>
                </a:tc>
              </a:tr>
              <a:tr h="461667">
                <a:tc>
                  <a:txBody>
                    <a:bodyPr/>
                    <a:lstStyle/>
                    <a:p>
                      <a:r>
                        <a:rPr lang="en-US" sz="2400" dirty="0" smtClean="0"/>
                        <a:t>.CLOUD (Google and Amazon</a:t>
                      </a:r>
                      <a:r>
                        <a:rPr lang="en-US" sz="2400" baseline="0" dirty="0" smtClean="0"/>
                        <a:t>)</a:t>
                      </a:r>
                      <a:endParaRPr lang="en-US" sz="2400" dirty="0"/>
                    </a:p>
                  </a:txBody>
                  <a:tcPr marL="101299" marR="101299" marT="50650" marB="50650"/>
                </a:tc>
                <a:tc>
                  <a:txBody>
                    <a:bodyPr/>
                    <a:lstStyle/>
                    <a:p>
                      <a:r>
                        <a:rPr lang="en-US" sz="2400" dirty="0" smtClean="0"/>
                        <a:t>.FLOWERS</a:t>
                      </a:r>
                      <a:endParaRPr lang="en-US" sz="2400" dirty="0"/>
                    </a:p>
                  </a:txBody>
                  <a:tcPr marL="101299" marR="101299" marT="50650" marB="50650"/>
                </a:tc>
              </a:tr>
              <a:tr h="461667">
                <a:tc>
                  <a:txBody>
                    <a:bodyPr/>
                    <a:lstStyle/>
                    <a:p>
                      <a:r>
                        <a:rPr lang="en-US" sz="2400" dirty="0" smtClean="0"/>
                        <a:t>.SEARCH (Google)</a:t>
                      </a:r>
                    </a:p>
                  </a:txBody>
                  <a:tcPr marL="101299" marR="101299" marT="50650" marB="50650"/>
                </a:tc>
                <a:tc>
                  <a:txBody>
                    <a:bodyPr/>
                    <a:lstStyle/>
                    <a:p>
                      <a:r>
                        <a:rPr lang="en-US" sz="2400" dirty="0" smtClean="0"/>
                        <a:t>.BEAUTY</a:t>
                      </a:r>
                      <a:endParaRPr lang="en-US" sz="2400" dirty="0"/>
                    </a:p>
                  </a:txBody>
                  <a:tcPr marL="101299" marR="101299" marT="50650" marB="50650"/>
                </a:tc>
              </a:tr>
              <a:tr h="461667">
                <a:tc>
                  <a:txBody>
                    <a:bodyPr/>
                    <a:lstStyle/>
                    <a:p>
                      <a:pPr marL="0" indent="0" algn="l">
                        <a:buFontTx/>
                        <a:buNone/>
                      </a:pPr>
                      <a:r>
                        <a:rPr lang="en-US" sz="2400" dirty="0" smtClean="0"/>
                        <a:t>APP (Google and Amazon)</a:t>
                      </a:r>
                      <a:endParaRPr lang="en-US" sz="2400" dirty="0"/>
                    </a:p>
                  </a:txBody>
                  <a:tcPr marL="101299" marR="101299" marT="50650" marB="50650"/>
                </a:tc>
                <a:tc>
                  <a:txBody>
                    <a:bodyPr/>
                    <a:lstStyle/>
                    <a:p>
                      <a:r>
                        <a:rPr lang="en-US" sz="2400" dirty="0" smtClean="0"/>
                        <a:t>.HAIR</a:t>
                      </a:r>
                      <a:endParaRPr lang="en-US" sz="2400" dirty="0"/>
                    </a:p>
                  </a:txBody>
                  <a:tcPr marL="101299" marR="101299" marT="50650" marB="50650"/>
                </a:tc>
              </a:tr>
              <a:tr h="461667">
                <a:tc>
                  <a:txBody>
                    <a:bodyPr/>
                    <a:lstStyle/>
                    <a:p>
                      <a:pPr marL="0" indent="0" algn="l">
                        <a:buFontTx/>
                        <a:buNone/>
                      </a:pPr>
                      <a:r>
                        <a:rPr lang="en-US" sz="2400" dirty="0" smtClean="0"/>
                        <a:t>.MOBILE (Dish DBS and Amazon)</a:t>
                      </a:r>
                      <a:endParaRPr lang="en-US" sz="2400" dirty="0"/>
                    </a:p>
                  </a:txBody>
                  <a:tcPr marL="101299" marR="101299" marT="50650" marB="50650"/>
                </a:tc>
                <a:tc>
                  <a:txBody>
                    <a:bodyPr/>
                    <a:lstStyle/>
                    <a:p>
                      <a:r>
                        <a:rPr lang="en-US" sz="2400" dirty="0" smtClean="0"/>
                        <a:t>.MAKEUP</a:t>
                      </a:r>
                      <a:endParaRPr lang="en-US" sz="2400" dirty="0"/>
                    </a:p>
                  </a:txBody>
                  <a:tcPr marL="101299" marR="101299" marT="50650" marB="50650"/>
                </a:tc>
              </a:tr>
              <a:tr h="798877">
                <a:tc>
                  <a:txBody>
                    <a:bodyPr/>
                    <a:lstStyle/>
                    <a:p>
                      <a:pPr marL="0" indent="0" algn="l">
                        <a:buFontTx/>
                        <a:buNone/>
                      </a:pPr>
                      <a:r>
                        <a:rPr lang="en-US" sz="2400" dirty="0" smtClean="0"/>
                        <a:t>.BOOK (Amazon)</a:t>
                      </a:r>
                    </a:p>
                    <a:p>
                      <a:pPr marL="0" indent="0" algn="l">
                        <a:buFontTx/>
                        <a:buNone/>
                      </a:pPr>
                      <a:endParaRPr lang="en-US" sz="2400" dirty="0"/>
                    </a:p>
                  </a:txBody>
                  <a:tcPr marL="101299" marR="101299" marT="50650" marB="50650"/>
                </a:tc>
                <a:tc>
                  <a:txBody>
                    <a:bodyPr/>
                    <a:lstStyle/>
                    <a:p>
                      <a:r>
                        <a:rPr lang="en-US" sz="2400" dirty="0" smtClean="0"/>
                        <a:t>.JEWELRY</a:t>
                      </a:r>
                      <a:endParaRPr lang="en-US" sz="2400" dirty="0"/>
                    </a:p>
                  </a:txBody>
                  <a:tcPr marL="101299" marR="101299" marT="50650" marB="50650"/>
                </a:tc>
              </a:tr>
            </a:tbl>
          </a:graphicData>
        </a:graphic>
      </p:graphicFrame>
    </p:spTree>
    <p:extLst>
      <p:ext uri="{BB962C8B-B14F-4D97-AF65-F5344CB8AC3E}">
        <p14:creationId xmlns:p14="http://schemas.microsoft.com/office/powerpoint/2010/main" val="40319386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00" y="1122363"/>
            <a:ext cx="10538460" cy="2387600"/>
          </a:xfrm>
        </p:spPr>
        <p:txBody>
          <a:bodyPr>
            <a:normAutofit fontScale="90000"/>
          </a:bodyPr>
          <a:lstStyle/>
          <a:p>
            <a:r>
              <a:rPr lang="en-US" dirty="0" smtClean="0"/>
              <a:t/>
            </a:r>
            <a:br>
              <a:rPr lang="en-US" dirty="0" smtClean="0"/>
            </a:br>
            <a:r>
              <a:rPr lang="en-US" dirty="0"/>
              <a:t/>
            </a:r>
            <a:br>
              <a:rPr lang="en-US" dirty="0"/>
            </a:br>
            <a:r>
              <a:rPr lang="en-US" sz="4900" dirty="0" smtClean="0">
                <a:latin typeface="+mn-lt"/>
              </a:rPr>
              <a:t>The Community </a:t>
            </a:r>
            <a:r>
              <a:rPr lang="en-US" sz="4900" dirty="0" smtClean="0">
                <a:latin typeface="+mn-lt"/>
              </a:rPr>
              <a:t>Objected…</a:t>
            </a:r>
            <a:br>
              <a:rPr lang="en-US" sz="4900" dirty="0" smtClean="0">
                <a:latin typeface="+mn-lt"/>
              </a:rPr>
            </a:br>
            <a:r>
              <a:rPr lang="en-US" sz="4900" dirty="0" smtClean="0">
                <a:latin typeface="+mn-lt"/>
              </a:rPr>
              <a:t>One example from our Noncommercial</a:t>
            </a:r>
            <a:br>
              <a:rPr lang="en-US" sz="4900" dirty="0" smtClean="0">
                <a:latin typeface="+mn-lt"/>
              </a:rPr>
            </a:br>
            <a:r>
              <a:rPr lang="en-US" sz="4900" dirty="0" smtClean="0">
                <a:latin typeface="+mn-lt"/>
              </a:rPr>
              <a:t>Community</a:t>
            </a:r>
            <a:r>
              <a:rPr lang="en-US" dirty="0" smtClean="0"/>
              <a:t/>
            </a:r>
            <a:br>
              <a:rPr lang="en-US" dirty="0" smtClean="0"/>
            </a:br>
            <a:endParaRPr lang="en-US" dirty="0"/>
          </a:p>
        </p:txBody>
      </p:sp>
    </p:spTree>
    <p:extLst>
      <p:ext uri="{BB962C8B-B14F-4D97-AF65-F5344CB8AC3E}">
        <p14:creationId xmlns:p14="http://schemas.microsoft.com/office/powerpoint/2010/main" val="1963056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35875" y="569814"/>
            <a:ext cx="8194789" cy="6012217"/>
          </a:xfrm>
          <a:prstGeom prst="rect">
            <a:avLst/>
          </a:prstGeom>
        </p:spPr>
      </p:pic>
      <p:sp>
        <p:nvSpPr>
          <p:cNvPr id="5" name="TextBox 4"/>
          <p:cNvSpPr txBox="1"/>
          <p:nvPr/>
        </p:nvSpPr>
        <p:spPr>
          <a:xfrm>
            <a:off x="10417630" y="990600"/>
            <a:ext cx="1502228" cy="2585323"/>
          </a:xfrm>
          <a:prstGeom prst="rect">
            <a:avLst/>
          </a:prstGeom>
          <a:noFill/>
        </p:spPr>
        <p:txBody>
          <a:bodyPr wrap="square" rtlCol="0">
            <a:spAutoFit/>
          </a:bodyPr>
          <a:lstStyle/>
          <a:p>
            <a:r>
              <a:rPr lang="en-US" dirty="0" smtClean="0"/>
              <a:t>https://www.thehindu.com/opinion/op-ed/beauty-lies-in-the-domain-of-the-highest-bidder/article3929612.ece</a:t>
            </a:r>
            <a:endParaRPr lang="en-US" dirty="0"/>
          </a:p>
        </p:txBody>
      </p:sp>
    </p:spTree>
    <p:extLst>
      <p:ext uri="{BB962C8B-B14F-4D97-AF65-F5344CB8AC3E}">
        <p14:creationId xmlns:p14="http://schemas.microsoft.com/office/powerpoint/2010/main" val="15623706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2459</TotalTime>
  <Words>255</Words>
  <Application>Microsoft Office PowerPoint</Application>
  <PresentationFormat>Widescreen</PresentationFormat>
  <Paragraphs>42</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vt:lpstr>
      <vt:lpstr>Office Theme</vt:lpstr>
      <vt:lpstr> NCSG Meeting  ICANN 76:  12 March 2023    </vt:lpstr>
      <vt:lpstr> NCSG Meeting  ICANN 76:  12 March 2023    </vt:lpstr>
      <vt:lpstr> NCSG Meeting  ICANN 76:  12 March 2023    </vt:lpstr>
      <vt:lpstr>1) What are Closed Generics &amp;  A Brief History</vt:lpstr>
      <vt:lpstr>Closed Generics are a strange exception to the general ICANN rule that:  Registrars -&gt; sell Domain Names to Registrants  gTLD Registries -&gt; sell Domain Names to Registrars</vt:lpstr>
      <vt:lpstr>Most gTLDs are open:  .com, .org, .net .xyz, .horse, .vip, .club  A few “Brand gTLDs” we agreed could be “closed,” e.g.,  .sony, .ibm, .panasonic</vt:lpstr>
      <vt:lpstr>But in 2012, the largest companies in the world applied for some new “Closed Generic” gTLDs </vt:lpstr>
      <vt:lpstr>  The Community Objected… One example from our Noncommercial Community </vt:lpstr>
      <vt:lpstr>PowerPoint Presentation</vt:lpstr>
      <vt:lpstr>      2012-2022: 1. Board banned Closed Generic applications in 2012 round. (Options for closed generic applicants in 2015: change your application to “open,” withdraw or wait for next round)  Almost everyone changed to an open gTLD.  2. Subsequent Procedures PDP Working Group worked for four years on this issue (2016-2020)  SubPro Working Grup could not arrive at any consensus – widely divergent views  3. In 2022, Board asked GNSO Council and GAC if they would meet in a Small Group (ALAC too) to find a path forward.  GNSO, GAC and ALAC said yes!</vt:lpstr>
      <vt:lpstr>      Closed Generics Small Group - Meeting by phone since Fall 2022. - Met in person in DC, January 26-27, 2023 - Trying to find a path forward on this difficult      issue     “A Framework” - Issued 3 Reports to share our work (thus far)    with the ICANN Community   </vt:lpstr>
      <vt:lpstr>      Closed Generics Small Group - We have issued 3 short reports since starting to share our work with the ICANN Community. - From these reports, I have some clips…   </vt:lpstr>
      <vt:lpstr>           “The objective of the facilitated dialogue on closed generic gTLDs is to formulate a workable framework to identify and handle closed generic applications for the next round(s) of new gTLDs.   Should the participants from the GAC, GNSO, and ALAC reach agreement on a framework that meets with approval from the GAC and GNSO Council, the expectation is for the framework to be further developed through the appropriate GNSO policy process.” [italics added]   </vt:lpstr>
      <vt:lpstr>            “In pursuit of agreement on what a framework for closed generic gTLDs should include, dialogue participants have so far held eight virtual meetings, worked asynchronously on various brainstorming exercises, and most recently engaged in a hybrid meeting in Washington DC, USA, on 26-27 January 2023.   During this hybrid meeting, participants discussed several key topics and definitions, brainstormed ideas for potential application and evaluation criteria, and collaborated in breakout and plenary sessions.”   </vt:lpstr>
      <vt:lpstr>        “The group considered whether an applicant for a closed generic gTLD should have to demonstrate that there is a unique need for such a gTLD in its application. Participants generally agreed that an applicant must explain why a closed generic gTLD is necessary in order to operate in the manner they propose…” </vt:lpstr>
      <vt:lpstr>PowerPoint Presentation</vt:lpstr>
      <vt:lpstr>PowerPoint Presentation</vt:lpstr>
      <vt:lpstr>PowerPoint Presentation</vt:lpstr>
      <vt:lpstr>PowerPoint Presentation</vt:lpstr>
      <vt:lpstr> NCSG Meeting  ICANN 76:  12 March 2023    </vt:lpstr>
      <vt:lpstr>      Question from ICANN Board to Us:  “The ICANN Board would like to explore how to combine the efficiencies of an agile approach to problem solving, like the Council’s small teams, with the need for accountability and transparency, to make progress on policy conversations. When would such an approach be most appropriate and how can we ensure that it does not circumvent required steps in a policy development process?”   What does the question mean?  What do we think? Discussion! </vt:lpstr>
      <vt:lpstr>       If we have time: Our NCSG Question to the Board on Applicant Support:  “Applicant Support is a topic dear to the heart of NCSG. The SubPro ODP [Operational Design Phase- an ICANN Staff assessments with reports to Community] suggested that the applicant support program start 18 months prior to the anticipated opening of the application submission period. The ODA also offered 2 options for implementing SubPro outputs, where option 2 would only require 18 months of implementation. While the GGP continues its work, it seems impossible to incorporate the Applicant Support Program in time for the next round in the aggressive timeline of  Option 2… [continued next slide].</vt:lpstr>
      <vt:lpstr>       Our Question to the Board on Applicant Support: … We appreciate the org's effort in mitigating risks and enhancing efficiency by developing option 2, but the NCSG feels strongly that the next round will be unfair if we open it without a meaningful and genuinely effective applicant support program.”  Can we ask the Board to start the marketing process earlier than 18 months? Indigenous tribes and other minority groups (noncommercial groups) need more time to prepare!  Indigenous peoples/minority groups need time to evaluate “big picture  issues:  resources for education, infrastructure (physical) vs. new gTLDs.  If ICANN approaches these groups early, then they may be ready to move forward when details of Applicant Support and New gTLD Applicant Guidebook are finalized (about 18 months before next round opens).</vt:lpstr>
      <vt:lpstr>       Thank you for our discussion and  have a good meeting!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Closed Generic gTLDs</dc:title>
  <dc:creator>KK</dc:creator>
  <cp:lastModifiedBy>KK</cp:lastModifiedBy>
  <cp:revision>35</cp:revision>
  <dcterms:created xsi:type="dcterms:W3CDTF">2022-03-08T15:50:39Z</dcterms:created>
  <dcterms:modified xsi:type="dcterms:W3CDTF">2023-03-12T04:10:25Z</dcterms:modified>
</cp:coreProperties>
</file>